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6" r:id="rId3"/>
  </p:sldMasterIdLst>
  <p:notesMasterIdLst>
    <p:notesMasterId r:id="rId35"/>
  </p:notesMasterIdLst>
  <p:handoutMasterIdLst>
    <p:handoutMasterId r:id="rId36"/>
  </p:handoutMasterIdLst>
  <p:sldIdLst>
    <p:sldId id="262" r:id="rId4"/>
    <p:sldId id="257" r:id="rId5"/>
    <p:sldId id="340" r:id="rId6"/>
    <p:sldId id="349" r:id="rId7"/>
    <p:sldId id="347" r:id="rId8"/>
    <p:sldId id="351" r:id="rId9"/>
    <p:sldId id="352" r:id="rId10"/>
    <p:sldId id="341" r:id="rId11"/>
    <p:sldId id="342" r:id="rId12"/>
    <p:sldId id="343" r:id="rId13"/>
    <p:sldId id="344" r:id="rId14"/>
    <p:sldId id="345" r:id="rId15"/>
    <p:sldId id="346" r:id="rId16"/>
    <p:sldId id="348" r:id="rId17"/>
    <p:sldId id="350" r:id="rId18"/>
    <p:sldId id="275" r:id="rId19"/>
    <p:sldId id="276" r:id="rId20"/>
    <p:sldId id="277" r:id="rId21"/>
    <p:sldId id="278" r:id="rId22"/>
    <p:sldId id="279" r:id="rId23"/>
    <p:sldId id="273" r:id="rId24"/>
    <p:sldId id="324" r:id="rId25"/>
    <p:sldId id="274" r:id="rId26"/>
    <p:sldId id="316" r:id="rId27"/>
    <p:sldId id="287" r:id="rId28"/>
    <p:sldId id="337" r:id="rId29"/>
    <p:sldId id="339" r:id="rId30"/>
    <p:sldId id="288" r:id="rId31"/>
    <p:sldId id="289" r:id="rId32"/>
    <p:sldId id="290" r:id="rId33"/>
    <p:sldId id="296" r:id="rId34"/>
  </p:sldIdLst>
  <p:sldSz cx="9144000" cy="6858000" type="screen4x3"/>
  <p:notesSz cx="7010400" cy="9296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98989"/>
    <a:srgbClr val="9900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31" autoAdjust="0"/>
    <p:restoredTop sz="93950" autoAdjust="0"/>
  </p:normalViewPr>
  <p:slideViewPr>
    <p:cSldViewPr snapToGrid="0">
      <p:cViewPr varScale="1">
        <p:scale>
          <a:sx n="64" d="100"/>
          <a:sy n="64" d="100"/>
        </p:scale>
        <p:origin x="97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-2352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0.30.3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Bok2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0.30.3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0.30.3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Bok2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0.30.3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0.30.3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27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oslo2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0.30.3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0.30.3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0.30.3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0.30.3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0.30.3\Oslo\Kunder\Elektronikkbransjen\1703%20Fotounders&#248;kelsen%202017\Fotor&#229;det_Alle%20grafer_170323_MI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'[Fotorådet_Alle grafer_170323_MI.xlsx]spm32_33b'!$A$4</c:f>
              <c:strCache>
                <c:ptCount val="1"/>
                <c:pt idx="0">
                  <c:v>Kamera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'[Fotorådet_Alle grafer_170323_MI.xlsx]spm32_33b'!$B$3:$E$3</c:f>
              <c:numCache>
                <c:formatCode>General</c:formatCode>
                <c:ptCount val="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</c:numCache>
            </c:numRef>
          </c:cat>
          <c:val>
            <c:numRef>
              <c:f>'[Fotorådet_Alle grafer_170323_MI.xlsx]spm32_33b'!$B$4:$E$4</c:f>
              <c:numCache>
                <c:formatCode>General</c:formatCode>
                <c:ptCount val="4"/>
                <c:pt idx="0">
                  <c:v>813</c:v>
                </c:pt>
                <c:pt idx="1">
                  <c:v>709</c:v>
                </c:pt>
                <c:pt idx="2">
                  <c:v>789</c:v>
                </c:pt>
                <c:pt idx="3">
                  <c:v>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'[Fotorådet_Alle grafer_170323_MI.xlsx]spm32_33b'!$A$5</c:f>
              <c:strCache>
                <c:ptCount val="1"/>
                <c:pt idx="0">
                  <c:v>Mobil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'[Fotorådet_Alle grafer_170323_MI.xlsx]spm32_33b'!$B$3:$E$3</c:f>
              <c:numCache>
                <c:formatCode>General</c:formatCode>
                <c:ptCount val="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</c:numCache>
            </c:numRef>
          </c:cat>
          <c:val>
            <c:numRef>
              <c:f>'[Fotorådet_Alle grafer_170323_MI.xlsx]spm32_33b'!$B$5:$E$5</c:f>
              <c:numCache>
                <c:formatCode>General</c:formatCode>
                <c:ptCount val="4"/>
                <c:pt idx="0">
                  <c:v>876</c:v>
                </c:pt>
                <c:pt idx="1">
                  <c:v>656</c:v>
                </c:pt>
                <c:pt idx="2">
                  <c:v>487</c:v>
                </c:pt>
                <c:pt idx="3">
                  <c:v>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8212096"/>
        <c:axId val="98234368"/>
      </c:barChart>
      <c:catAx>
        <c:axId val="9821209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nb-NO"/>
          </a:p>
        </c:txPr>
        <c:crossAx val="98234368"/>
        <c:crosses val="autoZero"/>
        <c:auto val="1"/>
        <c:lblAlgn val="ctr"/>
        <c:lblOffset val="100"/>
        <c:noMultiLvlLbl val="0"/>
      </c:catAx>
      <c:valAx>
        <c:axId val="98234368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821209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nb-NO"/>
        </a:p>
      </c:txPr>
    </c:legend>
    <c:plotVisOnly val="1"/>
    <c:dispBlanksAs val="gap"/>
    <c:showDLblsOverMax val="0"/>
  </c:chart>
  <c:spPr>
    <a:ln w="12700"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70300159807305"/>
          <c:y val="0.1295873189131235"/>
          <c:w val="0.86965817161260317"/>
          <c:h val="0.846944550597203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'Ark1'!$B$39</c:f>
              <c:strCache>
                <c:ptCount val="1"/>
                <c:pt idx="0">
                  <c:v>Lagrer de på PC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'Ark1'!$C$38:$H$38</c:f>
              <c:strCache>
                <c:ptCount val="6"/>
                <c:pt idx="0">
                  <c:v>16 til 24 år</c:v>
                </c:pt>
                <c:pt idx="1">
                  <c:v>25 til 34 år</c:v>
                </c:pt>
                <c:pt idx="2">
                  <c:v>35 til 44 år</c:v>
                </c:pt>
                <c:pt idx="3">
                  <c:v>45 til 54 år</c:v>
                </c:pt>
                <c:pt idx="4">
                  <c:v>55 til 64 år</c:v>
                </c:pt>
                <c:pt idx="5">
                  <c:v>65 år og eldre</c:v>
                </c:pt>
              </c:strCache>
            </c:strRef>
          </c:cat>
          <c:val>
            <c:numRef>
              <c:f>'Ark1'!$C$39:$H$39</c:f>
              <c:numCache>
                <c:formatCode>0%</c:formatCode>
                <c:ptCount val="6"/>
                <c:pt idx="0">
                  <c:v>0.57999999999999996</c:v>
                </c:pt>
                <c:pt idx="1">
                  <c:v>0.81</c:v>
                </c:pt>
                <c:pt idx="2">
                  <c:v>0.77</c:v>
                </c:pt>
                <c:pt idx="3">
                  <c:v>0.72</c:v>
                </c:pt>
                <c:pt idx="4">
                  <c:v>0.8</c:v>
                </c:pt>
                <c:pt idx="5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'Ark1'!$B$40</c:f>
              <c:strCache>
                <c:ptCount val="1"/>
                <c:pt idx="0">
                  <c:v>Lagrer de på egen harddisk (Backup)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'Ark1'!$C$38:$H$38</c:f>
              <c:strCache>
                <c:ptCount val="6"/>
                <c:pt idx="0">
                  <c:v>16 til 24 år</c:v>
                </c:pt>
                <c:pt idx="1">
                  <c:v>25 til 34 år</c:v>
                </c:pt>
                <c:pt idx="2">
                  <c:v>35 til 44 år</c:v>
                </c:pt>
                <c:pt idx="3">
                  <c:v>45 til 54 år</c:v>
                </c:pt>
                <c:pt idx="4">
                  <c:v>55 til 64 år</c:v>
                </c:pt>
                <c:pt idx="5">
                  <c:v>65 år og eldre</c:v>
                </c:pt>
              </c:strCache>
            </c:strRef>
          </c:cat>
          <c:val>
            <c:numRef>
              <c:f>'Ark1'!$C$40:$H$40</c:f>
              <c:numCache>
                <c:formatCode>0%</c:formatCode>
                <c:ptCount val="6"/>
                <c:pt idx="0">
                  <c:v>0.34</c:v>
                </c:pt>
                <c:pt idx="1">
                  <c:v>0.56999999999999995</c:v>
                </c:pt>
                <c:pt idx="2">
                  <c:v>0.6</c:v>
                </c:pt>
                <c:pt idx="3">
                  <c:v>0.59</c:v>
                </c:pt>
                <c:pt idx="4">
                  <c:v>0.55000000000000004</c:v>
                </c:pt>
                <c:pt idx="5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'Ark1'!$B$41</c:f>
              <c:strCache>
                <c:ptCount val="1"/>
                <c:pt idx="0">
                  <c:v>Lagrer de hos bildelagringstjeneste (f.eks. Dropbox, Googl..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'Ark1'!$C$38:$H$38</c:f>
              <c:strCache>
                <c:ptCount val="6"/>
                <c:pt idx="0">
                  <c:v>16 til 24 år</c:v>
                </c:pt>
                <c:pt idx="1">
                  <c:v>25 til 34 år</c:v>
                </c:pt>
                <c:pt idx="2">
                  <c:v>35 til 44 år</c:v>
                </c:pt>
                <c:pt idx="3">
                  <c:v>45 til 54 år</c:v>
                </c:pt>
                <c:pt idx="4">
                  <c:v>55 til 64 år</c:v>
                </c:pt>
                <c:pt idx="5">
                  <c:v>65 år og eldre</c:v>
                </c:pt>
              </c:strCache>
            </c:strRef>
          </c:cat>
          <c:val>
            <c:numRef>
              <c:f>'Ark1'!$C$41:$H$41</c:f>
              <c:numCache>
                <c:formatCode>0%</c:formatCode>
                <c:ptCount val="6"/>
                <c:pt idx="0">
                  <c:v>0.33</c:v>
                </c:pt>
                <c:pt idx="1">
                  <c:v>0.53</c:v>
                </c:pt>
                <c:pt idx="2">
                  <c:v>0.53</c:v>
                </c:pt>
                <c:pt idx="3">
                  <c:v>0.37</c:v>
                </c:pt>
                <c:pt idx="4">
                  <c:v>0.34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'Ark1'!$B$42</c:f>
              <c:strCache>
                <c:ptCount val="1"/>
                <c:pt idx="0">
                  <c:v>Lagrer de på mobiltelefonen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'Ark1'!$C$38:$H$38</c:f>
              <c:strCache>
                <c:ptCount val="6"/>
                <c:pt idx="0">
                  <c:v>16 til 24 år</c:v>
                </c:pt>
                <c:pt idx="1">
                  <c:v>25 til 34 år</c:v>
                </c:pt>
                <c:pt idx="2">
                  <c:v>35 til 44 år</c:v>
                </c:pt>
                <c:pt idx="3">
                  <c:v>45 til 54 år</c:v>
                </c:pt>
                <c:pt idx="4">
                  <c:v>55 til 64 år</c:v>
                </c:pt>
                <c:pt idx="5">
                  <c:v>65 år og eldre</c:v>
                </c:pt>
              </c:strCache>
            </c:strRef>
          </c:cat>
          <c:val>
            <c:numRef>
              <c:f>'Ark1'!$C$42:$H$42</c:f>
              <c:numCache>
                <c:formatCode>0%</c:formatCode>
                <c:ptCount val="6"/>
                <c:pt idx="0">
                  <c:v>0.44</c:v>
                </c:pt>
                <c:pt idx="1">
                  <c:v>0.49</c:v>
                </c:pt>
                <c:pt idx="2">
                  <c:v>0.36</c:v>
                </c:pt>
                <c:pt idx="3">
                  <c:v>0.36</c:v>
                </c:pt>
                <c:pt idx="4">
                  <c:v>0.32</c:v>
                </c:pt>
                <c:pt idx="5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ser>
          <c:idx val="4"/>
          <c:order val="4"/>
          <c:tx>
            <c:strRef>
              <c:f>'Ark1'!$B$43</c:f>
              <c:strCache>
                <c:ptCount val="1"/>
                <c:pt idx="0">
                  <c:v>Lagrer de et annet sted</c:v>
                </c:pt>
              </c:strCache>
            </c:strRef>
          </c:tx>
          <c:spPr>
            <a:solidFill>
              <a:srgbClr val="EEC2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'Ark1'!$C$38:$H$38</c:f>
              <c:strCache>
                <c:ptCount val="6"/>
                <c:pt idx="0">
                  <c:v>16 til 24 år</c:v>
                </c:pt>
                <c:pt idx="1">
                  <c:v>25 til 34 år</c:v>
                </c:pt>
                <c:pt idx="2">
                  <c:v>35 til 44 år</c:v>
                </c:pt>
                <c:pt idx="3">
                  <c:v>45 til 54 år</c:v>
                </c:pt>
                <c:pt idx="4">
                  <c:v>55 til 64 år</c:v>
                </c:pt>
                <c:pt idx="5">
                  <c:v>65 år og eldre</c:v>
                </c:pt>
              </c:strCache>
            </c:strRef>
          </c:cat>
          <c:val>
            <c:numRef>
              <c:f>'Ark1'!$C$43:$H$43</c:f>
              <c:numCache>
                <c:formatCode>0%</c:formatCode>
                <c:ptCount val="6"/>
                <c:pt idx="0">
                  <c:v>0.04</c:v>
                </c:pt>
                <c:pt idx="1">
                  <c:v>0.08</c:v>
                </c:pt>
                <c:pt idx="2">
                  <c:v>0.1</c:v>
                </c:pt>
                <c:pt idx="3">
                  <c:v>0.15</c:v>
                </c:pt>
                <c:pt idx="4">
                  <c:v>0.12</c:v>
                </c:pt>
                <c:pt idx="5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06C-4464-A8C4-82EBE96A0599}"/>
            </c:ext>
          </c:extLst>
        </c:ser>
        <c:ser>
          <c:idx val="5"/>
          <c:order val="5"/>
          <c:tx>
            <c:strRef>
              <c:f>'Ark1'!$B$44</c:f>
              <c:strCache>
                <c:ptCount val="1"/>
                <c:pt idx="0">
                  <c:v>Skriver de ut</c:v>
                </c:pt>
              </c:strCache>
            </c:strRef>
          </c:tx>
          <c:spPr>
            <a:solidFill>
              <a:srgbClr val="951B8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'Ark1'!$C$38:$H$38</c:f>
              <c:strCache>
                <c:ptCount val="6"/>
                <c:pt idx="0">
                  <c:v>16 til 24 år</c:v>
                </c:pt>
                <c:pt idx="1">
                  <c:v>25 til 34 år</c:v>
                </c:pt>
                <c:pt idx="2">
                  <c:v>35 til 44 år</c:v>
                </c:pt>
                <c:pt idx="3">
                  <c:v>45 til 54 år</c:v>
                </c:pt>
                <c:pt idx="4">
                  <c:v>55 til 64 år</c:v>
                </c:pt>
                <c:pt idx="5">
                  <c:v>65 år og eldre</c:v>
                </c:pt>
              </c:strCache>
            </c:strRef>
          </c:cat>
          <c:val>
            <c:numRef>
              <c:f>'Ark1'!$C$44:$H$44</c:f>
              <c:numCache>
                <c:formatCode>0%</c:formatCode>
                <c:ptCount val="6"/>
                <c:pt idx="0">
                  <c:v>0.13</c:v>
                </c:pt>
                <c:pt idx="1">
                  <c:v>0.08</c:v>
                </c:pt>
                <c:pt idx="2">
                  <c:v>0.04</c:v>
                </c:pt>
                <c:pt idx="3">
                  <c:v>0.06</c:v>
                </c:pt>
                <c:pt idx="4">
                  <c:v>0.03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7671040"/>
        <c:axId val="97672576"/>
      </c:barChart>
      <c:catAx>
        <c:axId val="976710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7672576"/>
        <c:crosses val="autoZero"/>
        <c:auto val="1"/>
        <c:lblAlgn val="ctr"/>
        <c:lblOffset val="100"/>
        <c:noMultiLvlLbl val="0"/>
      </c:catAx>
      <c:valAx>
        <c:axId val="97672576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76710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2881551014453551E-2"/>
          <c:y val="1.5597121041642062E-2"/>
          <c:w val="0.96911858681361518"/>
          <c:h val="0.14589899083351873"/>
        </c:manualLayout>
      </c:layout>
      <c:overlay val="0"/>
      <c:txPr>
        <a:bodyPr/>
        <a:lstStyle/>
        <a:p>
          <a:pPr>
            <a:defRPr sz="800"/>
          </a:pPr>
          <a:endParaRPr lang="nb-NO"/>
        </a:p>
      </c:txPr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900"/>
      </a:pPr>
      <a:endParaRPr lang="nb-NO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'[Fotorådet_Alle grafer_170323_MI.xlsx]spm31'!$B$5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grafer_170323_MI.xlsx]spm31'!$A$6:$A$8</c:f>
              <c:strCache>
                <c:ptCount val="3"/>
                <c:pt idx="0">
                  <c:v>Bestilt via internett (skriv inn antall bilder siste 12 mnd)</c:v>
                </c:pt>
                <c:pt idx="1">
                  <c:v>Bestilt i fotobutikk (skriv inn antall bilder siste 12 mnd)</c:v>
                </c:pt>
                <c:pt idx="2">
                  <c:v>Skrevet ut selv (skriv inn antall bilder siste 12 mnd)</c:v>
                </c:pt>
              </c:strCache>
            </c:strRef>
          </c:cat>
          <c:val>
            <c:numRef>
              <c:f>'[Fotorådet_Alle grafer_170323_MI.xlsx]spm31'!$B$6:$B$8</c:f>
              <c:numCache>
                <c:formatCode>General</c:formatCode>
                <c:ptCount val="3"/>
                <c:pt idx="0">
                  <c:v>51</c:v>
                </c:pt>
                <c:pt idx="1">
                  <c:v>35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'[Fotorådet_Alle grafer_170323_MI.xlsx]spm31'!$C$5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grafer_170323_MI.xlsx]spm31'!$A$6:$A$8</c:f>
              <c:strCache>
                <c:ptCount val="3"/>
                <c:pt idx="0">
                  <c:v>Bestilt via internett (skriv inn antall bilder siste 12 mnd)</c:v>
                </c:pt>
                <c:pt idx="1">
                  <c:v>Bestilt i fotobutikk (skriv inn antall bilder siste 12 mnd)</c:v>
                </c:pt>
                <c:pt idx="2">
                  <c:v>Skrevet ut selv (skriv inn antall bilder siste 12 mnd)</c:v>
                </c:pt>
              </c:strCache>
            </c:strRef>
          </c:cat>
          <c:val>
            <c:numRef>
              <c:f>'[Fotorådet_Alle grafer_170323_MI.xlsx]spm31'!$C$6:$C$8</c:f>
              <c:numCache>
                <c:formatCode>General</c:formatCode>
                <c:ptCount val="3"/>
                <c:pt idx="0">
                  <c:v>50</c:v>
                </c:pt>
                <c:pt idx="1">
                  <c:v>16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'[Fotorådet_Alle grafer_170323_MI.xlsx]spm31'!$D$5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grafer_170323_MI.xlsx]spm31'!$A$6:$A$8</c:f>
              <c:strCache>
                <c:ptCount val="3"/>
                <c:pt idx="0">
                  <c:v>Bestilt via internett (skriv inn antall bilder siste 12 mnd)</c:v>
                </c:pt>
                <c:pt idx="1">
                  <c:v>Bestilt i fotobutikk (skriv inn antall bilder siste 12 mnd)</c:v>
                </c:pt>
                <c:pt idx="2">
                  <c:v>Skrevet ut selv (skriv inn antall bilder siste 12 mnd)</c:v>
                </c:pt>
              </c:strCache>
            </c:strRef>
          </c:cat>
          <c:val>
            <c:numRef>
              <c:f>'[Fotorådet_Alle grafer_170323_MI.xlsx]spm31'!$D$6:$D$8</c:f>
              <c:numCache>
                <c:formatCode>General</c:formatCode>
                <c:ptCount val="3"/>
                <c:pt idx="0">
                  <c:v>71</c:v>
                </c:pt>
                <c:pt idx="1">
                  <c:v>30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'[Fotorådet_Alle grafer_170323_MI.xlsx]spm31'!$E$5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'[Fotorådet_Alle grafer_170323_MI.xlsx]spm31'!$A$6:$A$8</c:f>
              <c:strCache>
                <c:ptCount val="3"/>
                <c:pt idx="0">
                  <c:v>Bestilt via internett (skriv inn antall bilder siste 12 mnd)</c:v>
                </c:pt>
                <c:pt idx="1">
                  <c:v>Bestilt i fotobutikk (skriv inn antall bilder siste 12 mnd)</c:v>
                </c:pt>
                <c:pt idx="2">
                  <c:v>Skrevet ut selv (skriv inn antall bilder siste 12 mnd)</c:v>
                </c:pt>
              </c:strCache>
            </c:strRef>
          </c:cat>
          <c:val>
            <c:numRef>
              <c:f>'[Fotorådet_Alle grafer_170323_MI.xlsx]spm31'!$E$6:$E$8</c:f>
              <c:numCache>
                <c:formatCode>General</c:formatCode>
                <c:ptCount val="3"/>
                <c:pt idx="0">
                  <c:v>76</c:v>
                </c:pt>
                <c:pt idx="1">
                  <c:v>49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7890304"/>
        <c:axId val="97891840"/>
      </c:barChart>
      <c:catAx>
        <c:axId val="978903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7891840"/>
        <c:crosses val="autoZero"/>
        <c:auto val="1"/>
        <c:lblAlgn val="ctr"/>
        <c:lblOffset val="100"/>
        <c:noMultiLvlLbl val="0"/>
      </c:catAx>
      <c:valAx>
        <c:axId val="97891840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789030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00"/>
      </a:pPr>
      <a:endParaRPr lang="nb-NO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'spm5'!$C$5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'spm5'!$B$6:$B$13</c:f>
              <c:strCache>
                <c:ptCount val="8"/>
                <c:pt idx="0">
                  <c:v>For mindre enn 1 år siden</c:v>
                </c:pt>
                <c:pt idx="1">
                  <c:v>1-2 år siden</c:v>
                </c:pt>
                <c:pt idx="2">
                  <c:v>3-5 år siden</c:v>
                </c:pt>
                <c:pt idx="3">
                  <c:v>6-10 år siden</c:v>
                </c:pt>
                <c:pt idx="4">
                  <c:v>Mer enn 10 år siden</c:v>
                </c:pt>
                <c:pt idx="5">
                  <c:v>Har aldri kjøpt nytt kamera</c:v>
                </c:pt>
                <c:pt idx="6">
                  <c:v>Vet ikke/usikker</c:v>
                </c:pt>
                <c:pt idx="7">
                  <c:v>Har ikke kamera</c:v>
                </c:pt>
              </c:strCache>
            </c:strRef>
          </c:cat>
          <c:val>
            <c:numRef>
              <c:f>'spm5'!$C$6:$C$13</c:f>
              <c:numCache>
                <c:formatCode>0%</c:formatCode>
                <c:ptCount val="8"/>
                <c:pt idx="0">
                  <c:v>0.09</c:v>
                </c:pt>
                <c:pt idx="1">
                  <c:v>0.15</c:v>
                </c:pt>
                <c:pt idx="2">
                  <c:v>0.3</c:v>
                </c:pt>
                <c:pt idx="3">
                  <c:v>0.25</c:v>
                </c:pt>
                <c:pt idx="4">
                  <c:v>0.12</c:v>
                </c:pt>
                <c:pt idx="5">
                  <c:v>0.02</c:v>
                </c:pt>
                <c:pt idx="6">
                  <c:v>0.04</c:v>
                </c:pt>
                <c:pt idx="7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'spm5'!$D$5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'spm5'!$B$6:$B$13</c:f>
              <c:strCache>
                <c:ptCount val="8"/>
                <c:pt idx="0">
                  <c:v>For mindre enn 1 år siden</c:v>
                </c:pt>
                <c:pt idx="1">
                  <c:v>1-2 år siden</c:v>
                </c:pt>
                <c:pt idx="2">
                  <c:v>3-5 år siden</c:v>
                </c:pt>
                <c:pt idx="3">
                  <c:v>6-10 år siden</c:v>
                </c:pt>
                <c:pt idx="4">
                  <c:v>Mer enn 10 år siden</c:v>
                </c:pt>
                <c:pt idx="5">
                  <c:v>Har aldri kjøpt nytt kamera</c:v>
                </c:pt>
                <c:pt idx="6">
                  <c:v>Vet ikke/usikker</c:v>
                </c:pt>
                <c:pt idx="7">
                  <c:v>Har ikke kamera</c:v>
                </c:pt>
              </c:strCache>
            </c:strRef>
          </c:cat>
          <c:val>
            <c:numRef>
              <c:f>'spm5'!$D$6:$D$13</c:f>
              <c:numCache>
                <c:formatCode>0%</c:formatCode>
                <c:ptCount val="8"/>
                <c:pt idx="0">
                  <c:v>0.1</c:v>
                </c:pt>
                <c:pt idx="1">
                  <c:v>0.17</c:v>
                </c:pt>
                <c:pt idx="2">
                  <c:v>0.32</c:v>
                </c:pt>
                <c:pt idx="3">
                  <c:v>0.22</c:v>
                </c:pt>
                <c:pt idx="4">
                  <c:v>0.09</c:v>
                </c:pt>
                <c:pt idx="5">
                  <c:v>0.02</c:v>
                </c:pt>
                <c:pt idx="6">
                  <c:v>0.05</c:v>
                </c:pt>
                <c:pt idx="7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'spm5'!$E$5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'spm5'!$B$6:$B$13</c:f>
              <c:strCache>
                <c:ptCount val="8"/>
                <c:pt idx="0">
                  <c:v>For mindre enn 1 år siden</c:v>
                </c:pt>
                <c:pt idx="1">
                  <c:v>1-2 år siden</c:v>
                </c:pt>
                <c:pt idx="2">
                  <c:v>3-5 år siden</c:v>
                </c:pt>
                <c:pt idx="3">
                  <c:v>6-10 år siden</c:v>
                </c:pt>
                <c:pt idx="4">
                  <c:v>Mer enn 10 år siden</c:v>
                </c:pt>
                <c:pt idx="5">
                  <c:v>Har aldri kjøpt nytt kamera</c:v>
                </c:pt>
                <c:pt idx="6">
                  <c:v>Vet ikke/usikker</c:v>
                </c:pt>
                <c:pt idx="7">
                  <c:v>Har ikke kamera</c:v>
                </c:pt>
              </c:strCache>
            </c:strRef>
          </c:cat>
          <c:val>
            <c:numRef>
              <c:f>'spm5'!$E$6:$E$13</c:f>
              <c:numCache>
                <c:formatCode>0%</c:formatCode>
                <c:ptCount val="8"/>
                <c:pt idx="0">
                  <c:v>0.13</c:v>
                </c:pt>
                <c:pt idx="1">
                  <c:v>0.19</c:v>
                </c:pt>
                <c:pt idx="2">
                  <c:v>0.37</c:v>
                </c:pt>
                <c:pt idx="3">
                  <c:v>0.19</c:v>
                </c:pt>
                <c:pt idx="4">
                  <c:v>0.05</c:v>
                </c:pt>
                <c:pt idx="5">
                  <c:v>0.02</c:v>
                </c:pt>
                <c:pt idx="6">
                  <c:v>0.03</c:v>
                </c:pt>
                <c:pt idx="7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'spm5'!$F$5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'spm5'!$B$6:$B$13</c:f>
              <c:strCache>
                <c:ptCount val="8"/>
                <c:pt idx="0">
                  <c:v>For mindre enn 1 år siden</c:v>
                </c:pt>
                <c:pt idx="1">
                  <c:v>1-2 år siden</c:v>
                </c:pt>
                <c:pt idx="2">
                  <c:v>3-5 år siden</c:v>
                </c:pt>
                <c:pt idx="3">
                  <c:v>6-10 år siden</c:v>
                </c:pt>
                <c:pt idx="4">
                  <c:v>Mer enn 10 år siden</c:v>
                </c:pt>
                <c:pt idx="5">
                  <c:v>Har aldri kjøpt nytt kamera</c:v>
                </c:pt>
                <c:pt idx="6">
                  <c:v>Vet ikke/usikker</c:v>
                </c:pt>
                <c:pt idx="7">
                  <c:v>Har ikke kamera</c:v>
                </c:pt>
              </c:strCache>
            </c:strRef>
          </c:cat>
          <c:val>
            <c:numRef>
              <c:f>'spm5'!$F$6:$F$13</c:f>
              <c:numCache>
                <c:formatCode>0%</c:formatCode>
                <c:ptCount val="8"/>
                <c:pt idx="0">
                  <c:v>0.16</c:v>
                </c:pt>
                <c:pt idx="1">
                  <c:v>0.24</c:v>
                </c:pt>
                <c:pt idx="2">
                  <c:v>0.34</c:v>
                </c:pt>
                <c:pt idx="3">
                  <c:v>0.14000000000000001</c:v>
                </c:pt>
                <c:pt idx="4">
                  <c:v>0.05</c:v>
                </c:pt>
                <c:pt idx="5">
                  <c:v>0.01</c:v>
                </c:pt>
                <c:pt idx="6">
                  <c:v>0.03</c:v>
                </c:pt>
                <c:pt idx="7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0745088"/>
        <c:axId val="90759168"/>
      </c:barChart>
      <c:catAx>
        <c:axId val="907450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0759168"/>
        <c:crosses val="autoZero"/>
        <c:auto val="1"/>
        <c:lblAlgn val="ctr"/>
        <c:lblOffset val="100"/>
        <c:noMultiLvlLbl val="0"/>
      </c:catAx>
      <c:valAx>
        <c:axId val="90759168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074508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00"/>
      </a:pPr>
      <a:endParaRPr lang="nb-NO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'spm6'!$C$6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'spm6'!$B$7:$B$17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Kompakt systemkamera</c:v>
                </c:pt>
                <c:pt idx="4">
                  <c:v>Actionkamera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ikke/bruker ingen</c:v>
                </c:pt>
              </c:strCache>
            </c:strRef>
          </c:cat>
          <c:val>
            <c:numRef>
              <c:f>'spm6'!$C$7:$C$17</c:f>
              <c:numCache>
                <c:formatCode>0%</c:formatCode>
                <c:ptCount val="11"/>
                <c:pt idx="0">
                  <c:v>0.43</c:v>
                </c:pt>
                <c:pt idx="1">
                  <c:v>0.35</c:v>
                </c:pt>
                <c:pt idx="2">
                  <c:v>0.08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0.03</c:v>
                </c:pt>
                <c:pt idx="6">
                  <c:v>0.02</c:v>
                </c:pt>
                <c:pt idx="7">
                  <c:v>0.01</c:v>
                </c:pt>
                <c:pt idx="8">
                  <c:v>0.01</c:v>
                </c:pt>
                <c:pt idx="9">
                  <c:v>0.04</c:v>
                </c:pt>
                <c:pt idx="1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'spm6'!$D$6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'spm6'!$B$7:$B$17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Kompakt systemkamera</c:v>
                </c:pt>
                <c:pt idx="4">
                  <c:v>Actionkamera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ikke/bruker ingen</c:v>
                </c:pt>
              </c:strCache>
            </c:strRef>
          </c:cat>
          <c:val>
            <c:numRef>
              <c:f>'spm6'!$D$7:$D$17</c:f>
              <c:numCache>
                <c:formatCode>0%</c:formatCode>
                <c:ptCount val="11"/>
                <c:pt idx="0">
                  <c:v>0.43</c:v>
                </c:pt>
                <c:pt idx="1">
                  <c:v>0.38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7">
                  <c:v>0.02</c:v>
                </c:pt>
                <c:pt idx="9">
                  <c:v>0.04</c:v>
                </c:pt>
                <c:pt idx="1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'spm6'!$E$6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'spm6'!$B$7:$B$17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Kompakt systemkamera</c:v>
                </c:pt>
                <c:pt idx="4">
                  <c:v>Actionkamera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ikke/bruker ingen</c:v>
                </c:pt>
              </c:strCache>
            </c:strRef>
          </c:cat>
          <c:val>
            <c:numRef>
              <c:f>'spm6'!$E$7:$E$17</c:f>
              <c:numCache>
                <c:formatCode>0%</c:formatCode>
                <c:ptCount val="11"/>
                <c:pt idx="0">
                  <c:v>0.45</c:v>
                </c:pt>
                <c:pt idx="1">
                  <c:v>0.37</c:v>
                </c:pt>
                <c:pt idx="2">
                  <c:v>0.06</c:v>
                </c:pt>
                <c:pt idx="3">
                  <c:v>0.06</c:v>
                </c:pt>
                <c:pt idx="4">
                  <c:v>0.05</c:v>
                </c:pt>
                <c:pt idx="7">
                  <c:v>0.01</c:v>
                </c:pt>
                <c:pt idx="9">
                  <c:v>0.04</c:v>
                </c:pt>
                <c:pt idx="1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'spm6'!$F$6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'spm6'!$B$7:$B$17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Kompakt systemkamera</c:v>
                </c:pt>
                <c:pt idx="4">
                  <c:v>Actionkamera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ikke/bruker ingen</c:v>
                </c:pt>
              </c:strCache>
            </c:strRef>
          </c:cat>
          <c:val>
            <c:numRef>
              <c:f>'spm6'!$F$7:$F$17</c:f>
              <c:numCache>
                <c:formatCode>0%</c:formatCode>
                <c:ptCount val="11"/>
                <c:pt idx="0">
                  <c:v>0.47</c:v>
                </c:pt>
                <c:pt idx="1">
                  <c:v>0.37</c:v>
                </c:pt>
                <c:pt idx="2">
                  <c:v>0.06</c:v>
                </c:pt>
                <c:pt idx="3">
                  <c:v>0.04</c:v>
                </c:pt>
                <c:pt idx="4">
                  <c:v>0.06</c:v>
                </c:pt>
                <c:pt idx="9">
                  <c:v>0.04</c:v>
                </c:pt>
                <c:pt idx="1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0846720"/>
        <c:axId val="90848256"/>
      </c:barChart>
      <c:catAx>
        <c:axId val="908467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0848256"/>
        <c:crosses val="autoZero"/>
        <c:auto val="1"/>
        <c:lblAlgn val="ctr"/>
        <c:lblOffset val="100"/>
        <c:noMultiLvlLbl val="0"/>
      </c:catAx>
      <c:valAx>
        <c:axId val="90848256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084672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100"/>
      </a:pPr>
      <a:endParaRPr lang="nb-NO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'spm7'!$E$4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'spm7'!$D$5:$D$11</c:f>
              <c:strCache>
                <c:ptCount val="7"/>
                <c:pt idx="0">
                  <c:v>Minnekort</c:v>
                </c:pt>
                <c:pt idx="1">
                  <c:v>Fotobag/veske</c:v>
                </c:pt>
                <c:pt idx="2">
                  <c:v>Objektiv</c:v>
                </c:pt>
                <c:pt idx="3">
                  <c:v>Stativ/Gimball</c:v>
                </c:pt>
                <c:pt idx="4">
                  <c:v>Blits</c:v>
                </c:pt>
                <c:pt idx="5">
                  <c:v>Husker ikke/vet ikke</c:v>
                </c:pt>
                <c:pt idx="6">
                  <c:v>Ingen</c:v>
                </c:pt>
              </c:strCache>
            </c:strRef>
          </c:cat>
          <c:val>
            <c:numRef>
              <c:f>'spm7'!$E$5:$E$11</c:f>
              <c:numCache>
                <c:formatCode>0%</c:formatCode>
                <c:ptCount val="7"/>
                <c:pt idx="0">
                  <c:v>0.66</c:v>
                </c:pt>
                <c:pt idx="1">
                  <c:v>0.43</c:v>
                </c:pt>
                <c:pt idx="2">
                  <c:v>0.25</c:v>
                </c:pt>
                <c:pt idx="3">
                  <c:v>0.16</c:v>
                </c:pt>
                <c:pt idx="4">
                  <c:v>0.1</c:v>
                </c:pt>
                <c:pt idx="5">
                  <c:v>0.06</c:v>
                </c:pt>
                <c:pt idx="6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'spm7'!$F$4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'spm7'!$D$5:$D$11</c:f>
              <c:strCache>
                <c:ptCount val="7"/>
                <c:pt idx="0">
                  <c:v>Minnekort</c:v>
                </c:pt>
                <c:pt idx="1">
                  <c:v>Fotobag/veske</c:v>
                </c:pt>
                <c:pt idx="2">
                  <c:v>Objektiv</c:v>
                </c:pt>
                <c:pt idx="3">
                  <c:v>Stativ/Gimball</c:v>
                </c:pt>
                <c:pt idx="4">
                  <c:v>Blits</c:v>
                </c:pt>
                <c:pt idx="5">
                  <c:v>Husker ikke/vet ikke</c:v>
                </c:pt>
                <c:pt idx="6">
                  <c:v>Ingen</c:v>
                </c:pt>
              </c:strCache>
            </c:strRef>
          </c:cat>
          <c:val>
            <c:numRef>
              <c:f>'spm7'!$F$5:$F$11</c:f>
              <c:numCache>
                <c:formatCode>0%</c:formatCode>
                <c:ptCount val="7"/>
                <c:pt idx="0">
                  <c:v>0.68</c:v>
                </c:pt>
                <c:pt idx="1">
                  <c:v>0.47</c:v>
                </c:pt>
                <c:pt idx="2">
                  <c:v>0.24</c:v>
                </c:pt>
                <c:pt idx="3">
                  <c:v>0.16</c:v>
                </c:pt>
                <c:pt idx="4">
                  <c:v>0.09</c:v>
                </c:pt>
                <c:pt idx="5">
                  <c:v>0.04</c:v>
                </c:pt>
                <c:pt idx="6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'spm7'!$G$4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'spm7'!$D$5:$D$11</c:f>
              <c:strCache>
                <c:ptCount val="7"/>
                <c:pt idx="0">
                  <c:v>Minnekort</c:v>
                </c:pt>
                <c:pt idx="1">
                  <c:v>Fotobag/veske</c:v>
                </c:pt>
                <c:pt idx="2">
                  <c:v>Objektiv</c:v>
                </c:pt>
                <c:pt idx="3">
                  <c:v>Stativ/Gimball</c:v>
                </c:pt>
                <c:pt idx="4">
                  <c:v>Blits</c:v>
                </c:pt>
                <c:pt idx="5">
                  <c:v>Husker ikke/vet ikke</c:v>
                </c:pt>
                <c:pt idx="6">
                  <c:v>Ingen</c:v>
                </c:pt>
              </c:strCache>
            </c:strRef>
          </c:cat>
          <c:val>
            <c:numRef>
              <c:f>'spm7'!$G$5:$G$11</c:f>
              <c:numCache>
                <c:formatCode>0%</c:formatCode>
                <c:ptCount val="7"/>
                <c:pt idx="0">
                  <c:v>0.65</c:v>
                </c:pt>
                <c:pt idx="1">
                  <c:v>0.47</c:v>
                </c:pt>
                <c:pt idx="2">
                  <c:v>0.25</c:v>
                </c:pt>
                <c:pt idx="3">
                  <c:v>0.15</c:v>
                </c:pt>
                <c:pt idx="4">
                  <c:v>0.09</c:v>
                </c:pt>
                <c:pt idx="5">
                  <c:v>0.04</c:v>
                </c:pt>
                <c:pt idx="6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'spm7'!$H$4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'spm7'!$D$5:$D$11</c:f>
              <c:strCache>
                <c:ptCount val="7"/>
                <c:pt idx="0">
                  <c:v>Minnekort</c:v>
                </c:pt>
                <c:pt idx="1">
                  <c:v>Fotobag/veske</c:v>
                </c:pt>
                <c:pt idx="2">
                  <c:v>Objektiv</c:v>
                </c:pt>
                <c:pt idx="3">
                  <c:v>Stativ/Gimball</c:v>
                </c:pt>
                <c:pt idx="4">
                  <c:v>Blits</c:v>
                </c:pt>
                <c:pt idx="5">
                  <c:v>Husker ikke/vet ikke</c:v>
                </c:pt>
                <c:pt idx="6">
                  <c:v>Ingen</c:v>
                </c:pt>
              </c:strCache>
            </c:strRef>
          </c:cat>
          <c:val>
            <c:numRef>
              <c:f>'spm7'!$H$5:$H$11</c:f>
              <c:numCache>
                <c:formatCode>0%</c:formatCode>
                <c:ptCount val="7"/>
                <c:pt idx="0">
                  <c:v>0.68</c:v>
                </c:pt>
                <c:pt idx="1">
                  <c:v>0.47</c:v>
                </c:pt>
                <c:pt idx="2">
                  <c:v>0.24</c:v>
                </c:pt>
                <c:pt idx="3">
                  <c:v>0.15</c:v>
                </c:pt>
                <c:pt idx="4">
                  <c:v>0.1</c:v>
                </c:pt>
                <c:pt idx="5">
                  <c:v>0.03</c:v>
                </c:pt>
                <c:pt idx="6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3786496"/>
        <c:axId val="93788032"/>
      </c:barChart>
      <c:catAx>
        <c:axId val="9378649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3788032"/>
        <c:crosses val="autoZero"/>
        <c:auto val="1"/>
        <c:lblAlgn val="ctr"/>
        <c:lblOffset val="100"/>
        <c:noMultiLvlLbl val="0"/>
      </c:catAx>
      <c:valAx>
        <c:axId val="93788032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378649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50"/>
      </a:pPr>
      <a:endParaRPr lang="nb-NO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Fotor_det_2017_Analyse_graf!$A$7</c:f>
              <c:strCache>
                <c:ptCount val="1"/>
                <c:pt idx="0">
                  <c:v>Objektiv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Fotor_det_2017_Analyse_graf!$B$6:$K$6</c:f>
              <c:strCache>
                <c:ptCount val="10"/>
                <c:pt idx="0">
                  <c:v>Kompaktkamera</c:v>
                </c:pt>
                <c:pt idx="1">
                  <c:v>Videokamera</c:v>
                </c:pt>
                <c:pt idx="2">
                  <c:v>Actionkamera</c:v>
                </c:pt>
                <c:pt idx="3">
                  <c:v>Speilreflekskamera</c:v>
                </c:pt>
                <c:pt idx="4">
                  <c:v>Kompakt systemkamera</c:v>
                </c:pt>
                <c:pt idx="5">
                  <c:v>Kamera med direkte bildeutskrift</c:v>
                </c:pt>
                <c:pt idx="6">
                  <c:v>Dronekamera</c:v>
                </c:pt>
                <c:pt idx="7">
                  <c:v>Dashbordkamera</c:v>
                </c:pt>
                <c:pt idx="8">
                  <c:v>360 kamera</c:v>
                </c:pt>
                <c:pt idx="9">
                  <c:v>Annen type kamera</c:v>
                </c:pt>
              </c:strCache>
            </c:strRef>
          </c:cat>
          <c:val>
            <c:numRef>
              <c:f>Fotor_det_2017_Analyse_graf!$B$7:$K$7</c:f>
              <c:numCache>
                <c:formatCode>0%</c:formatCode>
                <c:ptCount val="10"/>
                <c:pt idx="0">
                  <c:v>7.0000000000000007E-2</c:v>
                </c:pt>
                <c:pt idx="1">
                  <c:v>0.2</c:v>
                </c:pt>
                <c:pt idx="2">
                  <c:v>0.16</c:v>
                </c:pt>
                <c:pt idx="3">
                  <c:v>0.54</c:v>
                </c:pt>
                <c:pt idx="4">
                  <c:v>0.38</c:v>
                </c:pt>
                <c:pt idx="5">
                  <c:v>0.28999999999999998</c:v>
                </c:pt>
                <c:pt idx="6">
                  <c:v>0.49</c:v>
                </c:pt>
                <c:pt idx="7">
                  <c:v>0.28000000000000003</c:v>
                </c:pt>
                <c:pt idx="8">
                  <c:v>0.38</c:v>
                </c:pt>
                <c:pt idx="9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Fotor_det_2017_Analyse_graf!$A$8</c:f>
              <c:strCache>
                <c:ptCount val="1"/>
                <c:pt idx="0">
                  <c:v>Minnekort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Fotor_det_2017_Analyse_graf!$B$6:$K$6</c:f>
              <c:strCache>
                <c:ptCount val="10"/>
                <c:pt idx="0">
                  <c:v>Kompaktkamera</c:v>
                </c:pt>
                <c:pt idx="1">
                  <c:v>Videokamera</c:v>
                </c:pt>
                <c:pt idx="2">
                  <c:v>Actionkamera</c:v>
                </c:pt>
                <c:pt idx="3">
                  <c:v>Speilreflekskamera</c:v>
                </c:pt>
                <c:pt idx="4">
                  <c:v>Kompakt systemkamera</c:v>
                </c:pt>
                <c:pt idx="5">
                  <c:v>Kamera med direkte bildeutskrift</c:v>
                </c:pt>
                <c:pt idx="6">
                  <c:v>Dronekamera</c:v>
                </c:pt>
                <c:pt idx="7">
                  <c:v>Dashbordkamera</c:v>
                </c:pt>
                <c:pt idx="8">
                  <c:v>360 kamera</c:v>
                </c:pt>
                <c:pt idx="9">
                  <c:v>Annen type kamera</c:v>
                </c:pt>
              </c:strCache>
            </c:strRef>
          </c:cat>
          <c:val>
            <c:numRef>
              <c:f>Fotor_det_2017_Analyse_graf!$B$8:$K$8</c:f>
              <c:numCache>
                <c:formatCode>0%</c:formatCode>
                <c:ptCount val="10"/>
                <c:pt idx="0">
                  <c:v>0.6</c:v>
                </c:pt>
                <c:pt idx="1">
                  <c:v>0.61</c:v>
                </c:pt>
                <c:pt idx="2">
                  <c:v>0.81</c:v>
                </c:pt>
                <c:pt idx="3">
                  <c:v>0.76</c:v>
                </c:pt>
                <c:pt idx="4">
                  <c:v>0.78</c:v>
                </c:pt>
                <c:pt idx="5">
                  <c:v>0.44</c:v>
                </c:pt>
                <c:pt idx="6">
                  <c:v>0.95</c:v>
                </c:pt>
                <c:pt idx="7">
                  <c:v>0.86</c:v>
                </c:pt>
                <c:pt idx="8">
                  <c:v>0.75</c:v>
                </c:pt>
                <c:pt idx="9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Fotor_det_2017_Analyse_graf!$A$9</c:f>
              <c:strCache>
                <c:ptCount val="1"/>
                <c:pt idx="0">
                  <c:v>Blits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Fotor_det_2017_Analyse_graf!$B$6:$K$6</c:f>
              <c:strCache>
                <c:ptCount val="10"/>
                <c:pt idx="0">
                  <c:v>Kompaktkamera</c:v>
                </c:pt>
                <c:pt idx="1">
                  <c:v>Videokamera</c:v>
                </c:pt>
                <c:pt idx="2">
                  <c:v>Actionkamera</c:v>
                </c:pt>
                <c:pt idx="3">
                  <c:v>Speilreflekskamera</c:v>
                </c:pt>
                <c:pt idx="4">
                  <c:v>Kompakt systemkamera</c:v>
                </c:pt>
                <c:pt idx="5">
                  <c:v>Kamera med direkte bildeutskrift</c:v>
                </c:pt>
                <c:pt idx="6">
                  <c:v>Dronekamera</c:v>
                </c:pt>
                <c:pt idx="7">
                  <c:v>Dashbordkamera</c:v>
                </c:pt>
                <c:pt idx="8">
                  <c:v>360 kamera</c:v>
                </c:pt>
                <c:pt idx="9">
                  <c:v>Annen type kamera</c:v>
                </c:pt>
              </c:strCache>
            </c:strRef>
          </c:cat>
          <c:val>
            <c:numRef>
              <c:f>Fotor_det_2017_Analyse_graf!$B$9:$K$9</c:f>
              <c:numCache>
                <c:formatCode>0%</c:formatCode>
                <c:ptCount val="10"/>
                <c:pt idx="0">
                  <c:v>0.05</c:v>
                </c:pt>
                <c:pt idx="1">
                  <c:v>0.14000000000000001</c:v>
                </c:pt>
                <c:pt idx="2">
                  <c:v>0.06</c:v>
                </c:pt>
                <c:pt idx="3">
                  <c:v>0.18</c:v>
                </c:pt>
                <c:pt idx="4">
                  <c:v>0.11</c:v>
                </c:pt>
                <c:pt idx="5">
                  <c:v>0.16</c:v>
                </c:pt>
                <c:pt idx="6">
                  <c:v>0.27</c:v>
                </c:pt>
                <c:pt idx="7">
                  <c:v>0.17</c:v>
                </c:pt>
                <c:pt idx="8">
                  <c:v>0.63</c:v>
                </c:pt>
                <c:pt idx="9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Fotor_det_2017_Analyse_graf!$A$10</c:f>
              <c:strCache>
                <c:ptCount val="1"/>
                <c:pt idx="0">
                  <c:v>Fotobag/veske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Fotor_det_2017_Analyse_graf!$B$6:$K$6</c:f>
              <c:strCache>
                <c:ptCount val="10"/>
                <c:pt idx="0">
                  <c:v>Kompaktkamera</c:v>
                </c:pt>
                <c:pt idx="1">
                  <c:v>Videokamera</c:v>
                </c:pt>
                <c:pt idx="2">
                  <c:v>Actionkamera</c:v>
                </c:pt>
                <c:pt idx="3">
                  <c:v>Speilreflekskamera</c:v>
                </c:pt>
                <c:pt idx="4">
                  <c:v>Kompakt systemkamera</c:v>
                </c:pt>
                <c:pt idx="5">
                  <c:v>Kamera med direkte bildeutskrift</c:v>
                </c:pt>
                <c:pt idx="6">
                  <c:v>Dronekamera</c:v>
                </c:pt>
                <c:pt idx="7">
                  <c:v>Dashbordkamera</c:v>
                </c:pt>
                <c:pt idx="8">
                  <c:v>360 kamera</c:v>
                </c:pt>
                <c:pt idx="9">
                  <c:v>Annen type kamera</c:v>
                </c:pt>
              </c:strCache>
            </c:strRef>
          </c:cat>
          <c:val>
            <c:numRef>
              <c:f>Fotor_det_2017_Analyse_graf!$B$10:$K$10</c:f>
              <c:numCache>
                <c:formatCode>0%</c:formatCode>
                <c:ptCount val="10"/>
                <c:pt idx="0">
                  <c:v>0.36</c:v>
                </c:pt>
                <c:pt idx="1">
                  <c:v>0.47</c:v>
                </c:pt>
                <c:pt idx="2">
                  <c:v>0.33</c:v>
                </c:pt>
                <c:pt idx="3">
                  <c:v>0.6</c:v>
                </c:pt>
                <c:pt idx="4">
                  <c:v>0.52</c:v>
                </c:pt>
                <c:pt idx="5">
                  <c:v>0.45</c:v>
                </c:pt>
                <c:pt idx="6">
                  <c:v>0.56999999999999995</c:v>
                </c:pt>
                <c:pt idx="7">
                  <c:v>0.34</c:v>
                </c:pt>
                <c:pt idx="8">
                  <c:v>0.75</c:v>
                </c:pt>
                <c:pt idx="9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ser>
          <c:idx val="4"/>
          <c:order val="4"/>
          <c:tx>
            <c:strRef>
              <c:f>Fotor_det_2017_Analyse_graf!$A$11</c:f>
              <c:strCache>
                <c:ptCount val="1"/>
                <c:pt idx="0">
                  <c:v>Stativ/Gimball</c:v>
                </c:pt>
              </c:strCache>
            </c:strRef>
          </c:tx>
          <c:spPr>
            <a:solidFill>
              <a:srgbClr val="EEC2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Fotor_det_2017_Analyse_graf!$B$6:$K$6</c:f>
              <c:strCache>
                <c:ptCount val="10"/>
                <c:pt idx="0">
                  <c:v>Kompaktkamera</c:v>
                </c:pt>
                <c:pt idx="1">
                  <c:v>Videokamera</c:v>
                </c:pt>
                <c:pt idx="2">
                  <c:v>Actionkamera</c:v>
                </c:pt>
                <c:pt idx="3">
                  <c:v>Speilreflekskamera</c:v>
                </c:pt>
                <c:pt idx="4">
                  <c:v>Kompakt systemkamera</c:v>
                </c:pt>
                <c:pt idx="5">
                  <c:v>Kamera med direkte bildeutskrift</c:v>
                </c:pt>
                <c:pt idx="6">
                  <c:v>Dronekamera</c:v>
                </c:pt>
                <c:pt idx="7">
                  <c:v>Dashbordkamera</c:v>
                </c:pt>
                <c:pt idx="8">
                  <c:v>360 kamera</c:v>
                </c:pt>
                <c:pt idx="9">
                  <c:v>Annen type kamera</c:v>
                </c:pt>
              </c:strCache>
            </c:strRef>
          </c:cat>
          <c:val>
            <c:numRef>
              <c:f>Fotor_det_2017_Analyse_graf!$B$11:$K$11</c:f>
              <c:numCache>
                <c:formatCode>0%</c:formatCode>
                <c:ptCount val="10"/>
                <c:pt idx="0">
                  <c:v>0.08</c:v>
                </c:pt>
                <c:pt idx="1">
                  <c:v>0.3</c:v>
                </c:pt>
                <c:pt idx="2">
                  <c:v>0.42</c:v>
                </c:pt>
                <c:pt idx="3">
                  <c:v>0.25</c:v>
                </c:pt>
                <c:pt idx="4">
                  <c:v>0.15</c:v>
                </c:pt>
                <c:pt idx="5">
                  <c:v>0.21</c:v>
                </c:pt>
                <c:pt idx="6">
                  <c:v>0.51</c:v>
                </c:pt>
                <c:pt idx="7">
                  <c:v>0.18</c:v>
                </c:pt>
                <c:pt idx="8">
                  <c:v>0.75</c:v>
                </c:pt>
                <c:pt idx="9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0911104"/>
        <c:axId val="90912640"/>
      </c:barChart>
      <c:catAx>
        <c:axId val="909111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0912640"/>
        <c:crosses val="autoZero"/>
        <c:auto val="1"/>
        <c:lblAlgn val="ctr"/>
        <c:lblOffset val="100"/>
        <c:noMultiLvlLbl val="0"/>
      </c:catAx>
      <c:valAx>
        <c:axId val="90912640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091110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00"/>
      </a:pPr>
      <a:endParaRPr lang="nb-NO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'spm9'!$D$4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'spm9'!$C$5:$C$13</c:f>
              <c:strCache>
                <c:ptCount val="9"/>
                <c:pt idx="0">
                  <c:v>Fotobutikk (ikke nettbutikk)</c:v>
                </c:pt>
                <c:pt idx="1">
                  <c:v>Elektronikkbutikk (ikke nettbutikk)</c:v>
                </c:pt>
                <c:pt idx="2">
                  <c:v>Elektronikkbutikk på nett</c:v>
                </c:pt>
                <c:pt idx="3">
                  <c:v>Fotobutikk på nett</c:v>
                </c:pt>
                <c:pt idx="4">
                  <c:v>Fikk det i gave</c:v>
                </c:pt>
                <c:pt idx="5">
                  <c:v>Kjøpt i utlandet</c:v>
                </c:pt>
                <c:pt idx="6">
                  <c:v>Internettbutikk</c:v>
                </c:pt>
                <c:pt idx="7">
                  <c:v>Husker ikke</c:v>
                </c:pt>
                <c:pt idx="8">
                  <c:v>Annet</c:v>
                </c:pt>
              </c:strCache>
            </c:strRef>
          </c:cat>
          <c:val>
            <c:numRef>
              <c:f>'spm9'!$D$5:$D$13</c:f>
              <c:numCache>
                <c:formatCode>0%</c:formatCode>
                <c:ptCount val="9"/>
                <c:pt idx="0">
                  <c:v>0.3</c:v>
                </c:pt>
                <c:pt idx="1">
                  <c:v>0.26</c:v>
                </c:pt>
                <c:pt idx="2">
                  <c:v>0.09</c:v>
                </c:pt>
                <c:pt idx="3">
                  <c:v>0.08</c:v>
                </c:pt>
                <c:pt idx="4">
                  <c:v>7.0000000000000007E-2</c:v>
                </c:pt>
                <c:pt idx="5">
                  <c:v>0.06</c:v>
                </c:pt>
                <c:pt idx="6">
                  <c:v>0.05</c:v>
                </c:pt>
                <c:pt idx="7">
                  <c:v>0.06</c:v>
                </c:pt>
                <c:pt idx="8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'spm9'!$E$4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'spm9'!$C$5:$C$13</c:f>
              <c:strCache>
                <c:ptCount val="9"/>
                <c:pt idx="0">
                  <c:v>Fotobutikk (ikke nettbutikk)</c:v>
                </c:pt>
                <c:pt idx="1">
                  <c:v>Elektronikkbutikk (ikke nettbutikk)</c:v>
                </c:pt>
                <c:pt idx="2">
                  <c:v>Elektronikkbutikk på nett</c:v>
                </c:pt>
                <c:pt idx="3">
                  <c:v>Fotobutikk på nett</c:v>
                </c:pt>
                <c:pt idx="4">
                  <c:v>Fikk det i gave</c:v>
                </c:pt>
                <c:pt idx="5">
                  <c:v>Kjøpt i utlandet</c:v>
                </c:pt>
                <c:pt idx="6">
                  <c:v>Internettbutikk</c:v>
                </c:pt>
                <c:pt idx="7">
                  <c:v>Husker ikke</c:v>
                </c:pt>
                <c:pt idx="8">
                  <c:v>Annet</c:v>
                </c:pt>
              </c:strCache>
            </c:strRef>
          </c:cat>
          <c:val>
            <c:numRef>
              <c:f>'spm9'!$E$5:$E$13</c:f>
              <c:numCache>
                <c:formatCode>0%</c:formatCode>
                <c:ptCount val="9"/>
                <c:pt idx="0">
                  <c:v>0.32</c:v>
                </c:pt>
                <c:pt idx="1">
                  <c:v>0.24</c:v>
                </c:pt>
                <c:pt idx="2">
                  <c:v>7.0000000000000007E-2</c:v>
                </c:pt>
                <c:pt idx="3">
                  <c:v>0.08</c:v>
                </c:pt>
                <c:pt idx="4">
                  <c:v>7.0000000000000007E-2</c:v>
                </c:pt>
                <c:pt idx="5">
                  <c:v>0.05</c:v>
                </c:pt>
                <c:pt idx="6">
                  <c:v>0.04</c:v>
                </c:pt>
                <c:pt idx="7">
                  <c:v>0.08</c:v>
                </c:pt>
                <c:pt idx="8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'spm9'!$F$4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'spm9'!$C$5:$C$13</c:f>
              <c:strCache>
                <c:ptCount val="9"/>
                <c:pt idx="0">
                  <c:v>Fotobutikk (ikke nettbutikk)</c:v>
                </c:pt>
                <c:pt idx="1">
                  <c:v>Elektronikkbutikk (ikke nettbutikk)</c:v>
                </c:pt>
                <c:pt idx="2">
                  <c:v>Elektronikkbutikk på nett</c:v>
                </c:pt>
                <c:pt idx="3">
                  <c:v>Fotobutikk på nett</c:v>
                </c:pt>
                <c:pt idx="4">
                  <c:v>Fikk det i gave</c:v>
                </c:pt>
                <c:pt idx="5">
                  <c:v>Kjøpt i utlandet</c:v>
                </c:pt>
                <c:pt idx="6">
                  <c:v>Internettbutikk</c:v>
                </c:pt>
                <c:pt idx="7">
                  <c:v>Husker ikke</c:v>
                </c:pt>
                <c:pt idx="8">
                  <c:v>Annet</c:v>
                </c:pt>
              </c:strCache>
            </c:strRef>
          </c:cat>
          <c:val>
            <c:numRef>
              <c:f>'spm9'!$F$5:$F$13</c:f>
              <c:numCache>
                <c:formatCode>0%</c:formatCode>
                <c:ptCount val="9"/>
                <c:pt idx="0">
                  <c:v>0.28999999999999998</c:v>
                </c:pt>
                <c:pt idx="1">
                  <c:v>0.28000000000000003</c:v>
                </c:pt>
                <c:pt idx="2">
                  <c:v>7.0000000000000007E-2</c:v>
                </c:pt>
                <c:pt idx="3">
                  <c:v>0.09</c:v>
                </c:pt>
                <c:pt idx="4">
                  <c:v>7.0000000000000007E-2</c:v>
                </c:pt>
                <c:pt idx="5">
                  <c:v>0.06</c:v>
                </c:pt>
                <c:pt idx="6">
                  <c:v>0.05</c:v>
                </c:pt>
                <c:pt idx="7">
                  <c:v>0.06</c:v>
                </c:pt>
                <c:pt idx="8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'spm9'!$G$4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'spm9'!$C$5:$C$13</c:f>
              <c:strCache>
                <c:ptCount val="9"/>
                <c:pt idx="0">
                  <c:v>Fotobutikk (ikke nettbutikk)</c:v>
                </c:pt>
                <c:pt idx="1">
                  <c:v>Elektronikkbutikk (ikke nettbutikk)</c:v>
                </c:pt>
                <c:pt idx="2">
                  <c:v>Elektronikkbutikk på nett</c:v>
                </c:pt>
                <c:pt idx="3">
                  <c:v>Fotobutikk på nett</c:v>
                </c:pt>
                <c:pt idx="4">
                  <c:v>Fikk det i gave</c:v>
                </c:pt>
                <c:pt idx="5">
                  <c:v>Kjøpt i utlandet</c:v>
                </c:pt>
                <c:pt idx="6">
                  <c:v>Internettbutikk</c:v>
                </c:pt>
                <c:pt idx="7">
                  <c:v>Husker ikke</c:v>
                </c:pt>
                <c:pt idx="8">
                  <c:v>Annet</c:v>
                </c:pt>
              </c:strCache>
            </c:strRef>
          </c:cat>
          <c:val>
            <c:numRef>
              <c:f>'spm9'!$G$5:$G$13</c:f>
              <c:numCache>
                <c:formatCode>0%</c:formatCode>
                <c:ptCount val="9"/>
                <c:pt idx="0">
                  <c:v>0.27</c:v>
                </c:pt>
                <c:pt idx="1">
                  <c:v>0.25</c:v>
                </c:pt>
                <c:pt idx="2">
                  <c:v>0.09</c:v>
                </c:pt>
                <c:pt idx="3">
                  <c:v>0.09</c:v>
                </c:pt>
                <c:pt idx="4">
                  <c:v>0.08</c:v>
                </c:pt>
                <c:pt idx="5">
                  <c:v>7.0000000000000007E-2</c:v>
                </c:pt>
                <c:pt idx="6">
                  <c:v>0.05</c:v>
                </c:pt>
                <c:pt idx="7">
                  <c:v>0.05</c:v>
                </c:pt>
                <c:pt idx="8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3874816"/>
        <c:axId val="93892992"/>
      </c:barChart>
      <c:catAx>
        <c:axId val="938748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3892992"/>
        <c:crosses val="autoZero"/>
        <c:auto val="1"/>
        <c:lblAlgn val="ctr"/>
        <c:lblOffset val="100"/>
        <c:noMultiLvlLbl val="0"/>
      </c:catAx>
      <c:valAx>
        <c:axId val="93892992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387481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50"/>
      </a:pPr>
      <a:endParaRPr lang="nb-NO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'spm8'!$D$5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'spm8'!$C$6:$C$16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Actionkamera</c:v>
                </c:pt>
                <c:pt idx="4">
                  <c:v>Kompaktsystemkamera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'spm8'!$D$6:$D$16</c:f>
              <c:numCache>
                <c:formatCode>0%</c:formatCode>
                <c:ptCount val="11"/>
                <c:pt idx="0">
                  <c:v>0.64</c:v>
                </c:pt>
                <c:pt idx="1">
                  <c:v>0.51</c:v>
                </c:pt>
                <c:pt idx="2">
                  <c:v>0.28000000000000003</c:v>
                </c:pt>
                <c:pt idx="3">
                  <c:v>0.13</c:v>
                </c:pt>
                <c:pt idx="4">
                  <c:v>0.11</c:v>
                </c:pt>
                <c:pt idx="5">
                  <c:v>0.06</c:v>
                </c:pt>
                <c:pt idx="6">
                  <c:v>0.05</c:v>
                </c:pt>
                <c:pt idx="7">
                  <c:v>0.03</c:v>
                </c:pt>
                <c:pt idx="8">
                  <c:v>0</c:v>
                </c:pt>
                <c:pt idx="9">
                  <c:v>0.14000000000000001</c:v>
                </c:pt>
                <c:pt idx="1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'spm8'!$E$5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'spm8'!$C$6:$C$16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Actionkamera</c:v>
                </c:pt>
                <c:pt idx="4">
                  <c:v>Kompaktsystemkamera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'spm8'!$E$6:$E$16</c:f>
              <c:numCache>
                <c:formatCode>0%</c:formatCode>
                <c:ptCount val="11"/>
                <c:pt idx="0">
                  <c:v>0.64</c:v>
                </c:pt>
                <c:pt idx="1">
                  <c:v>0.54</c:v>
                </c:pt>
                <c:pt idx="2">
                  <c:v>0.3</c:v>
                </c:pt>
                <c:pt idx="3">
                  <c:v>0.13</c:v>
                </c:pt>
                <c:pt idx="4">
                  <c:v>0.1</c:v>
                </c:pt>
                <c:pt idx="7">
                  <c:v>0.03</c:v>
                </c:pt>
                <c:pt idx="9">
                  <c:v>0.15</c:v>
                </c:pt>
                <c:pt idx="1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'spm8'!$F$5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'spm8'!$C$6:$C$16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Actionkamera</c:v>
                </c:pt>
                <c:pt idx="4">
                  <c:v>Kompaktsystemkamera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'spm8'!$F$6:$F$16</c:f>
              <c:numCache>
                <c:formatCode>0%</c:formatCode>
                <c:ptCount val="11"/>
                <c:pt idx="0">
                  <c:v>0.69</c:v>
                </c:pt>
                <c:pt idx="1">
                  <c:v>0.54</c:v>
                </c:pt>
                <c:pt idx="2">
                  <c:v>0.3</c:v>
                </c:pt>
                <c:pt idx="3">
                  <c:v>0.1</c:v>
                </c:pt>
                <c:pt idx="4">
                  <c:v>0.09</c:v>
                </c:pt>
                <c:pt idx="7">
                  <c:v>0.02</c:v>
                </c:pt>
                <c:pt idx="9">
                  <c:v>0.17</c:v>
                </c:pt>
                <c:pt idx="1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'spm8'!$G$5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'spm8'!$C$6:$C$16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Actionkamera</c:v>
                </c:pt>
                <c:pt idx="4">
                  <c:v>Kompaktsystemkamera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'spm8'!$G$6:$G$16</c:f>
              <c:numCache>
                <c:formatCode>0%</c:formatCode>
                <c:ptCount val="11"/>
                <c:pt idx="0">
                  <c:v>0.73</c:v>
                </c:pt>
                <c:pt idx="1">
                  <c:v>0.57999999999999996</c:v>
                </c:pt>
                <c:pt idx="2">
                  <c:v>0.31</c:v>
                </c:pt>
                <c:pt idx="3">
                  <c:v>0.1</c:v>
                </c:pt>
                <c:pt idx="4">
                  <c:v>0.08</c:v>
                </c:pt>
                <c:pt idx="9">
                  <c:v>0.18</c:v>
                </c:pt>
                <c:pt idx="1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1512192"/>
        <c:axId val="91530368"/>
      </c:barChart>
      <c:catAx>
        <c:axId val="915121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1530368"/>
        <c:crosses val="autoZero"/>
        <c:auto val="1"/>
        <c:lblAlgn val="ctr"/>
        <c:lblOffset val="100"/>
        <c:noMultiLvlLbl val="0"/>
      </c:catAx>
      <c:valAx>
        <c:axId val="91530368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151219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50"/>
      </a:pPr>
      <a:endParaRPr lang="nb-NO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'spm8'!$C$25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'spm8'!$B$26:$B$36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Actionkamera</c:v>
                </c:pt>
                <c:pt idx="4">
                  <c:v>Kompaktsystemkamera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'spm8'!$C$26:$C$36</c:f>
              <c:numCache>
                <c:formatCode>0%</c:formatCode>
                <c:ptCount val="11"/>
                <c:pt idx="0">
                  <c:v>0.41</c:v>
                </c:pt>
                <c:pt idx="1">
                  <c:v>0.41</c:v>
                </c:pt>
                <c:pt idx="2">
                  <c:v>0.14000000000000001</c:v>
                </c:pt>
                <c:pt idx="3">
                  <c:v>0.1</c:v>
                </c:pt>
                <c:pt idx="4">
                  <c:v>0.1</c:v>
                </c:pt>
                <c:pt idx="5">
                  <c:v>0.05</c:v>
                </c:pt>
                <c:pt idx="6">
                  <c:v>0.04</c:v>
                </c:pt>
                <c:pt idx="7">
                  <c:v>0.02</c:v>
                </c:pt>
                <c:pt idx="8">
                  <c:v>0</c:v>
                </c:pt>
                <c:pt idx="9">
                  <c:v>0.17</c:v>
                </c:pt>
                <c:pt idx="10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'spm8'!$D$25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'spm8'!$B$26:$B$36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Actionkamera</c:v>
                </c:pt>
                <c:pt idx="4">
                  <c:v>Kompaktsystemkamera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'spm8'!$D$26:$D$36</c:f>
              <c:numCache>
                <c:formatCode>0%</c:formatCode>
                <c:ptCount val="11"/>
                <c:pt idx="0">
                  <c:v>0.43</c:v>
                </c:pt>
                <c:pt idx="1">
                  <c:v>0.45</c:v>
                </c:pt>
                <c:pt idx="2">
                  <c:v>0.12</c:v>
                </c:pt>
                <c:pt idx="3">
                  <c:v>0.1</c:v>
                </c:pt>
                <c:pt idx="4">
                  <c:v>0.09</c:v>
                </c:pt>
                <c:pt idx="7">
                  <c:v>0.02</c:v>
                </c:pt>
                <c:pt idx="9">
                  <c:v>0.17</c:v>
                </c:pt>
                <c:pt idx="1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'spm8'!$E$25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'spm8'!$B$26:$B$36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Actionkamera</c:v>
                </c:pt>
                <c:pt idx="4">
                  <c:v>Kompaktsystemkamera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'spm8'!$E$26:$E$36</c:f>
              <c:numCache>
                <c:formatCode>0%</c:formatCode>
                <c:ptCount val="11"/>
                <c:pt idx="0">
                  <c:v>0.5</c:v>
                </c:pt>
                <c:pt idx="1">
                  <c:v>0.46</c:v>
                </c:pt>
                <c:pt idx="2">
                  <c:v>0.13</c:v>
                </c:pt>
                <c:pt idx="3">
                  <c:v>0.08</c:v>
                </c:pt>
                <c:pt idx="4">
                  <c:v>0.08</c:v>
                </c:pt>
                <c:pt idx="7">
                  <c:v>0.01</c:v>
                </c:pt>
                <c:pt idx="9">
                  <c:v>0.19</c:v>
                </c:pt>
                <c:pt idx="1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'spm8'!$F$25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'spm8'!$B$26:$B$36</c:f>
              <c:strCache>
                <c:ptCount val="11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Actionkamera</c:v>
                </c:pt>
                <c:pt idx="4">
                  <c:v>Kompaktsystemkamera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'spm8'!$F$26:$F$36</c:f>
              <c:numCache>
                <c:formatCode>0%</c:formatCode>
                <c:ptCount val="11"/>
                <c:pt idx="0">
                  <c:v>0.57999999999999996</c:v>
                </c:pt>
                <c:pt idx="1">
                  <c:v>0.51</c:v>
                </c:pt>
                <c:pt idx="2">
                  <c:v>0.16</c:v>
                </c:pt>
                <c:pt idx="3">
                  <c:v>0.08</c:v>
                </c:pt>
                <c:pt idx="4">
                  <c:v>7.0000000000000007E-2</c:v>
                </c:pt>
                <c:pt idx="9">
                  <c:v>0.2</c:v>
                </c:pt>
                <c:pt idx="1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1625344"/>
        <c:axId val="91626880"/>
      </c:barChart>
      <c:catAx>
        <c:axId val="916253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1626880"/>
        <c:crosses val="autoZero"/>
        <c:auto val="1"/>
        <c:lblAlgn val="ctr"/>
        <c:lblOffset val="100"/>
        <c:noMultiLvlLbl val="0"/>
      </c:catAx>
      <c:valAx>
        <c:axId val="91626880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16253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50"/>
      </a:pPr>
      <a:endParaRPr lang="nb-NO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'spm8'!$D$61</c:f>
              <c:strCache>
                <c:ptCount val="1"/>
                <c:pt idx="0">
                  <c:v>Har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'spm8'!$C$62:$C$70</c:f>
              <c:strCache>
                <c:ptCount val="9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Actionkamera</c:v>
                </c:pt>
                <c:pt idx="4">
                  <c:v>Kompakt systemkamera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</c:strCache>
            </c:strRef>
          </c:cat>
          <c:val>
            <c:numRef>
              <c:f>'spm8'!$D$62:$D$70</c:f>
              <c:numCache>
                <c:formatCode>0%</c:formatCode>
                <c:ptCount val="9"/>
                <c:pt idx="0">
                  <c:v>0.64</c:v>
                </c:pt>
                <c:pt idx="1">
                  <c:v>0.51</c:v>
                </c:pt>
                <c:pt idx="2">
                  <c:v>0.28000000000000003</c:v>
                </c:pt>
                <c:pt idx="3">
                  <c:v>0.13</c:v>
                </c:pt>
                <c:pt idx="4">
                  <c:v>0.11</c:v>
                </c:pt>
                <c:pt idx="5">
                  <c:v>0.06</c:v>
                </c:pt>
                <c:pt idx="6">
                  <c:v>0.05</c:v>
                </c:pt>
                <c:pt idx="7">
                  <c:v>0.03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'spm8'!$E$61</c:f>
              <c:strCache>
                <c:ptCount val="1"/>
                <c:pt idx="0">
                  <c:v>Bruker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'spm8'!$C$62:$C$70</c:f>
              <c:strCache>
                <c:ptCount val="9"/>
                <c:pt idx="0">
                  <c:v>Kompaktkamera</c:v>
                </c:pt>
                <c:pt idx="1">
                  <c:v>Speilreflekskamera</c:v>
                </c:pt>
                <c:pt idx="2">
                  <c:v>Videokamera</c:v>
                </c:pt>
                <c:pt idx="3">
                  <c:v>Actionkamera</c:v>
                </c:pt>
                <c:pt idx="4">
                  <c:v>Kompakt systemkamera</c:v>
                </c:pt>
                <c:pt idx="5">
                  <c:v>Dashbordkamera</c:v>
                </c:pt>
                <c:pt idx="6">
                  <c:v>Dronekamera</c:v>
                </c:pt>
                <c:pt idx="7">
                  <c:v>Kamera med direkte bildeutskrift</c:v>
                </c:pt>
                <c:pt idx="8">
                  <c:v>360 kamera</c:v>
                </c:pt>
              </c:strCache>
            </c:strRef>
          </c:cat>
          <c:val>
            <c:numRef>
              <c:f>'spm8'!$E$62:$E$70</c:f>
              <c:numCache>
                <c:formatCode>0%</c:formatCode>
                <c:ptCount val="9"/>
                <c:pt idx="0">
                  <c:v>0.41</c:v>
                </c:pt>
                <c:pt idx="1">
                  <c:v>0.41</c:v>
                </c:pt>
                <c:pt idx="2">
                  <c:v>0.14000000000000001</c:v>
                </c:pt>
                <c:pt idx="3">
                  <c:v>0.1</c:v>
                </c:pt>
                <c:pt idx="4">
                  <c:v>0.1</c:v>
                </c:pt>
                <c:pt idx="5">
                  <c:v>0.05</c:v>
                </c:pt>
                <c:pt idx="6">
                  <c:v>0.04</c:v>
                </c:pt>
                <c:pt idx="7">
                  <c:v>0.02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1689344"/>
        <c:axId val="91690880"/>
      </c:barChart>
      <c:catAx>
        <c:axId val="916893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1690880"/>
        <c:crosses val="autoZero"/>
        <c:auto val="1"/>
        <c:lblAlgn val="ctr"/>
        <c:lblOffset val="100"/>
        <c:noMultiLvlLbl val="0"/>
      </c:catAx>
      <c:valAx>
        <c:axId val="91690880"/>
        <c:scaling>
          <c:orientation val="minMax"/>
          <c:max val="0.8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16893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400"/>
      </a:pPr>
      <a:endParaRPr lang="nb-NO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'[Fotorådet_Alle grafer_170323_MI.xlsx]spm28'!$C$10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grafer_170323_MI.xlsx]spm28'!$B$11:$B$13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Ingen formening</c:v>
                </c:pt>
              </c:strCache>
            </c:strRef>
          </c:cat>
          <c:val>
            <c:numRef>
              <c:f>'[Fotorådet_Alle grafer_170323_MI.xlsx]spm28'!$C$11:$C$13</c:f>
              <c:numCache>
                <c:formatCode>0%</c:formatCode>
                <c:ptCount val="3"/>
                <c:pt idx="0">
                  <c:v>0.37</c:v>
                </c:pt>
                <c:pt idx="1">
                  <c:v>0.6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'[Fotorådet_Alle grafer_170323_MI.xlsx]spm28'!$D$10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grafer_170323_MI.xlsx]spm28'!$B$11:$B$13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Ingen formening</c:v>
                </c:pt>
              </c:strCache>
            </c:strRef>
          </c:cat>
          <c:val>
            <c:numRef>
              <c:f>'[Fotorådet_Alle grafer_170323_MI.xlsx]spm28'!$D$11:$D$13</c:f>
              <c:numCache>
                <c:formatCode>0%</c:formatCode>
                <c:ptCount val="3"/>
                <c:pt idx="0">
                  <c:v>0.28000000000000003</c:v>
                </c:pt>
                <c:pt idx="1">
                  <c:v>0.7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'[Fotorådet_Alle grafer_170323_MI.xlsx]spm28'!$E$10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grafer_170323_MI.xlsx]spm28'!$B$11:$B$13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Ingen formening</c:v>
                </c:pt>
              </c:strCache>
            </c:strRef>
          </c:cat>
          <c:val>
            <c:numRef>
              <c:f>'[Fotorådet_Alle grafer_170323_MI.xlsx]spm28'!$E$11:$E$13</c:f>
              <c:numCache>
                <c:formatCode>0%</c:formatCode>
                <c:ptCount val="3"/>
                <c:pt idx="0">
                  <c:v>0.3</c:v>
                </c:pt>
                <c:pt idx="1">
                  <c:v>0.69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7715712"/>
        <c:axId val="97717248"/>
      </c:barChart>
      <c:catAx>
        <c:axId val="977157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7717248"/>
        <c:crosses val="autoZero"/>
        <c:auto val="1"/>
        <c:lblAlgn val="ctr"/>
        <c:lblOffset val="100"/>
        <c:noMultiLvlLbl val="0"/>
      </c:catAx>
      <c:valAx>
        <c:axId val="97717248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771571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00"/>
      </a:pPr>
      <a:endParaRPr lang="nb-NO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spm8b!$C$2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spm8b!$B$3:$B$11</c:f>
              <c:strCache>
                <c:ptCount val="9"/>
                <c:pt idx="0">
                  <c:v>... erstatte det med en smarttelefon</c:v>
                </c:pt>
                <c:pt idx="1">
                  <c:v>... erstatte det med et nytt kompaktkamera</c:v>
                </c:pt>
                <c:pt idx="2">
                  <c:v>... erstatte det med et kompakt systemkamera</c:v>
                </c:pt>
                <c:pt idx="3">
                  <c:v>... erstatte det med et speilreflekskamera</c:v>
                </c:pt>
                <c:pt idx="4">
                  <c:v>... erstatte det med et dronekamera</c:v>
                </c:pt>
                <c:pt idx="5">
                  <c:v>... erstatte det med kamera med direkte bildeutskrift</c:v>
                </c:pt>
                <c:pt idx="6">
                  <c:v>... erstatte det med et 360 kamera</c:v>
                </c:pt>
                <c:pt idx="7">
                  <c:v>... erstatte det med et Dashbordkamera</c:v>
                </c:pt>
                <c:pt idx="8">
                  <c:v>Vet ikke/ikke aktuelt</c:v>
                </c:pt>
              </c:strCache>
            </c:strRef>
          </c:cat>
          <c:val>
            <c:numRef>
              <c:f>spm8b!$C$3:$C$11</c:f>
              <c:numCache>
                <c:formatCode>0%</c:formatCode>
                <c:ptCount val="9"/>
                <c:pt idx="0">
                  <c:v>0.23</c:v>
                </c:pt>
                <c:pt idx="1">
                  <c:v>0.19</c:v>
                </c:pt>
                <c:pt idx="2">
                  <c:v>0.09</c:v>
                </c:pt>
                <c:pt idx="3">
                  <c:v>0.08</c:v>
                </c:pt>
                <c:pt idx="4">
                  <c:v>0.02</c:v>
                </c:pt>
                <c:pt idx="5">
                  <c:v>0.01</c:v>
                </c:pt>
                <c:pt idx="6">
                  <c:v>0.01</c:v>
                </c:pt>
                <c:pt idx="7">
                  <c:v>0</c:v>
                </c:pt>
                <c:pt idx="8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spm8b!$D$2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spm8b!$B$3:$B$11</c:f>
              <c:strCache>
                <c:ptCount val="9"/>
                <c:pt idx="0">
                  <c:v>... erstatte det med en smarttelefon</c:v>
                </c:pt>
                <c:pt idx="1">
                  <c:v>... erstatte det med et nytt kompaktkamera</c:v>
                </c:pt>
                <c:pt idx="2">
                  <c:v>... erstatte det med et kompakt systemkamera</c:v>
                </c:pt>
                <c:pt idx="3">
                  <c:v>... erstatte det med et speilreflekskamera</c:v>
                </c:pt>
                <c:pt idx="4">
                  <c:v>... erstatte det med et dronekamera</c:v>
                </c:pt>
                <c:pt idx="5">
                  <c:v>... erstatte det med kamera med direkte bildeutskrift</c:v>
                </c:pt>
                <c:pt idx="6">
                  <c:v>... erstatte det med et 360 kamera</c:v>
                </c:pt>
                <c:pt idx="7">
                  <c:v>... erstatte det med et Dashbordkamera</c:v>
                </c:pt>
                <c:pt idx="8">
                  <c:v>Vet ikke/ikke aktuelt</c:v>
                </c:pt>
              </c:strCache>
            </c:strRef>
          </c:cat>
          <c:val>
            <c:numRef>
              <c:f>spm8b!$D$3:$D$11</c:f>
              <c:numCache>
                <c:formatCode>0%</c:formatCode>
                <c:ptCount val="9"/>
                <c:pt idx="0">
                  <c:v>0.21</c:v>
                </c:pt>
                <c:pt idx="1">
                  <c:v>0.25</c:v>
                </c:pt>
                <c:pt idx="2">
                  <c:v>0.08</c:v>
                </c:pt>
                <c:pt idx="3">
                  <c:v>0.08</c:v>
                </c:pt>
                <c:pt idx="5">
                  <c:v>0.02</c:v>
                </c:pt>
                <c:pt idx="8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spm8b!$E$2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spm8b!$B$3:$B$11</c:f>
              <c:strCache>
                <c:ptCount val="9"/>
                <c:pt idx="0">
                  <c:v>... erstatte det med en smarttelefon</c:v>
                </c:pt>
                <c:pt idx="1">
                  <c:v>... erstatte det med et nytt kompaktkamera</c:v>
                </c:pt>
                <c:pt idx="2">
                  <c:v>... erstatte det med et kompakt systemkamera</c:v>
                </c:pt>
                <c:pt idx="3">
                  <c:v>... erstatte det med et speilreflekskamera</c:v>
                </c:pt>
                <c:pt idx="4">
                  <c:v>... erstatte det med et dronekamera</c:v>
                </c:pt>
                <c:pt idx="5">
                  <c:v>... erstatte det med kamera med direkte bildeutskrift</c:v>
                </c:pt>
                <c:pt idx="6">
                  <c:v>... erstatte det med et 360 kamera</c:v>
                </c:pt>
                <c:pt idx="7">
                  <c:v>... erstatte det med et Dashbordkamera</c:v>
                </c:pt>
                <c:pt idx="8">
                  <c:v>Vet ikke/ikke aktuelt</c:v>
                </c:pt>
              </c:strCache>
            </c:strRef>
          </c:cat>
          <c:val>
            <c:numRef>
              <c:f>spm8b!$E$3:$E$11</c:f>
              <c:numCache>
                <c:formatCode>0%</c:formatCode>
                <c:ptCount val="9"/>
                <c:pt idx="0">
                  <c:v>0.17</c:v>
                </c:pt>
                <c:pt idx="1">
                  <c:v>0.27</c:v>
                </c:pt>
                <c:pt idx="2">
                  <c:v>0.08</c:v>
                </c:pt>
                <c:pt idx="3">
                  <c:v>0.11</c:v>
                </c:pt>
                <c:pt idx="5">
                  <c:v>0.02</c:v>
                </c:pt>
                <c:pt idx="8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spm8b!$F$2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spm8b!$B$3:$B$11</c:f>
              <c:strCache>
                <c:ptCount val="9"/>
                <c:pt idx="0">
                  <c:v>... erstatte det med en smarttelefon</c:v>
                </c:pt>
                <c:pt idx="1">
                  <c:v>... erstatte det med et nytt kompaktkamera</c:v>
                </c:pt>
                <c:pt idx="2">
                  <c:v>... erstatte det med et kompakt systemkamera</c:v>
                </c:pt>
                <c:pt idx="3">
                  <c:v>... erstatte det med et speilreflekskamera</c:v>
                </c:pt>
                <c:pt idx="4">
                  <c:v>... erstatte det med et dronekamera</c:v>
                </c:pt>
                <c:pt idx="5">
                  <c:v>... erstatte det med kamera med direkte bildeutskrift</c:v>
                </c:pt>
                <c:pt idx="6">
                  <c:v>... erstatte det med et 360 kamera</c:v>
                </c:pt>
                <c:pt idx="7">
                  <c:v>... erstatte det med et Dashbordkamera</c:v>
                </c:pt>
                <c:pt idx="8">
                  <c:v>Vet ikke/ikke aktuelt</c:v>
                </c:pt>
              </c:strCache>
            </c:strRef>
          </c:cat>
          <c:val>
            <c:numRef>
              <c:f>spm8b!$F$3:$F$11</c:f>
              <c:numCache>
                <c:formatCode>0%</c:formatCode>
                <c:ptCount val="9"/>
                <c:pt idx="0">
                  <c:v>0.19</c:v>
                </c:pt>
                <c:pt idx="1">
                  <c:v>0.3</c:v>
                </c:pt>
                <c:pt idx="2">
                  <c:v>0.1</c:v>
                </c:pt>
                <c:pt idx="3">
                  <c:v>0.1</c:v>
                </c:pt>
                <c:pt idx="8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1765376"/>
        <c:axId val="91775360"/>
      </c:barChart>
      <c:catAx>
        <c:axId val="917653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1775360"/>
        <c:crosses val="autoZero"/>
        <c:auto val="1"/>
        <c:lblAlgn val="ctr"/>
        <c:lblOffset val="100"/>
        <c:noMultiLvlLbl val="0"/>
      </c:catAx>
      <c:valAx>
        <c:axId val="91775360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176537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00"/>
      </a:pPr>
      <a:endParaRPr lang="nb-NO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'spm14'!$C$3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'spm14'!$B$4:$B$10</c:f>
              <c:strCache>
                <c:ptCount val="7"/>
                <c:pt idx="0">
                  <c:v>1 - Svært lite viktig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Svært viktig</c:v>
                </c:pt>
                <c:pt idx="6">
                  <c:v>Vet ikke/ingen formening</c:v>
                </c:pt>
              </c:strCache>
            </c:strRef>
          </c:cat>
          <c:val>
            <c:numRef>
              <c:f>'spm14'!$C$4:$C$10</c:f>
              <c:numCache>
                <c:formatCode>0%</c:formatCode>
                <c:ptCount val="7"/>
                <c:pt idx="0">
                  <c:v>7.0000000000000007E-2</c:v>
                </c:pt>
                <c:pt idx="1">
                  <c:v>7.0000000000000007E-2</c:v>
                </c:pt>
                <c:pt idx="2">
                  <c:v>0.11</c:v>
                </c:pt>
                <c:pt idx="3">
                  <c:v>0.23</c:v>
                </c:pt>
                <c:pt idx="4">
                  <c:v>0.28000000000000003</c:v>
                </c:pt>
                <c:pt idx="5">
                  <c:v>0.19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'spm14'!$D$3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'spm14'!$B$4:$B$10</c:f>
              <c:strCache>
                <c:ptCount val="7"/>
                <c:pt idx="0">
                  <c:v>1 - Svært lite viktig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Svært viktig</c:v>
                </c:pt>
                <c:pt idx="6">
                  <c:v>Vet ikke/ingen formening</c:v>
                </c:pt>
              </c:strCache>
            </c:strRef>
          </c:cat>
          <c:val>
            <c:numRef>
              <c:f>'spm14'!$D$4:$D$10</c:f>
              <c:numCache>
                <c:formatCode>0%</c:formatCode>
                <c:ptCount val="7"/>
                <c:pt idx="0">
                  <c:v>0.13</c:v>
                </c:pt>
                <c:pt idx="1">
                  <c:v>7.0000000000000007E-2</c:v>
                </c:pt>
                <c:pt idx="2">
                  <c:v>0.11</c:v>
                </c:pt>
                <c:pt idx="3">
                  <c:v>0.24</c:v>
                </c:pt>
                <c:pt idx="4">
                  <c:v>0.25</c:v>
                </c:pt>
                <c:pt idx="5">
                  <c:v>0.15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'spm14'!$E$3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'spm14'!$B$4:$B$10</c:f>
              <c:strCache>
                <c:ptCount val="7"/>
                <c:pt idx="0">
                  <c:v>1 - Svært lite viktig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Svært viktig</c:v>
                </c:pt>
                <c:pt idx="6">
                  <c:v>Vet ikke/ingen formening</c:v>
                </c:pt>
              </c:strCache>
            </c:strRef>
          </c:cat>
          <c:val>
            <c:numRef>
              <c:f>'spm14'!$E$4:$E$10</c:f>
              <c:numCache>
                <c:formatCode>0%</c:formatCode>
                <c:ptCount val="7"/>
                <c:pt idx="0">
                  <c:v>0.12</c:v>
                </c:pt>
                <c:pt idx="1">
                  <c:v>7.0000000000000007E-2</c:v>
                </c:pt>
                <c:pt idx="2">
                  <c:v>0.15</c:v>
                </c:pt>
                <c:pt idx="3">
                  <c:v>0.23</c:v>
                </c:pt>
                <c:pt idx="4">
                  <c:v>0.24</c:v>
                </c:pt>
                <c:pt idx="5">
                  <c:v>0.14000000000000001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'spm14'!$F$3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'spm14'!$B$4:$B$10</c:f>
              <c:strCache>
                <c:ptCount val="7"/>
                <c:pt idx="0">
                  <c:v>1 - Svært lite viktig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Svært viktig</c:v>
                </c:pt>
                <c:pt idx="6">
                  <c:v>Vet ikke/ingen formening</c:v>
                </c:pt>
              </c:strCache>
            </c:strRef>
          </c:cat>
          <c:val>
            <c:numRef>
              <c:f>'spm14'!$F$4:$F$10</c:f>
              <c:numCache>
                <c:formatCode>0%</c:formatCode>
                <c:ptCount val="7"/>
                <c:pt idx="0">
                  <c:v>0.15</c:v>
                </c:pt>
                <c:pt idx="1">
                  <c:v>0.1</c:v>
                </c:pt>
                <c:pt idx="2">
                  <c:v>0.12</c:v>
                </c:pt>
                <c:pt idx="3">
                  <c:v>0.25</c:v>
                </c:pt>
                <c:pt idx="4">
                  <c:v>0.22</c:v>
                </c:pt>
                <c:pt idx="5">
                  <c:v>0.13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4355456"/>
        <c:axId val="94356992"/>
      </c:barChart>
      <c:catAx>
        <c:axId val="9435545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4356992"/>
        <c:crosses val="autoZero"/>
        <c:auto val="1"/>
        <c:lblAlgn val="ctr"/>
        <c:lblOffset val="100"/>
        <c:noMultiLvlLbl val="0"/>
      </c:catAx>
      <c:valAx>
        <c:axId val="94356992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435545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50"/>
      </a:pPr>
      <a:endParaRPr lang="nb-NO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'Ark4'!$B$8</c:f>
              <c:strCache>
                <c:ptCount val="1"/>
                <c:pt idx="0">
                  <c:v>Kamera på mobiltelefonen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'Ark4'!$C$7:$G$7</c:f>
              <c:strCache>
                <c:ptCount val="5"/>
                <c:pt idx="0">
                  <c:v>På skole/jobb</c:v>
                </c:pt>
                <c:pt idx="1">
                  <c:v>På sosiale arrangementer (f.eks. fest, cafebesøk ol)</c:v>
                </c:pt>
                <c:pt idx="2">
                  <c:v>På ferie</c:v>
                </c:pt>
                <c:pt idx="3">
                  <c:v>Hjemme (i hverdagen)</c:v>
                </c:pt>
                <c:pt idx="4">
                  <c:v> I selskaper (f.eks. bursdager, bryllup ol)</c:v>
                </c:pt>
              </c:strCache>
            </c:strRef>
          </c:cat>
          <c:val>
            <c:numRef>
              <c:f>'Ark4'!$C$8:$G$8</c:f>
              <c:numCache>
                <c:formatCode>0%</c:formatCode>
                <c:ptCount val="5"/>
                <c:pt idx="0">
                  <c:v>0.66</c:v>
                </c:pt>
                <c:pt idx="1">
                  <c:v>0.74</c:v>
                </c:pt>
                <c:pt idx="2">
                  <c:v>0.43</c:v>
                </c:pt>
                <c:pt idx="3">
                  <c:v>0.66</c:v>
                </c:pt>
                <c:pt idx="4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'Ark4'!$B$9</c:f>
              <c:strCache>
                <c:ptCount val="1"/>
                <c:pt idx="0">
                  <c:v>Bruker begge like mye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'Ark4'!$C$7:$G$7</c:f>
              <c:strCache>
                <c:ptCount val="5"/>
                <c:pt idx="0">
                  <c:v>På skole/jobb</c:v>
                </c:pt>
                <c:pt idx="1">
                  <c:v>På sosiale arrangementer (f.eks. fest, cafebesøk ol)</c:v>
                </c:pt>
                <c:pt idx="2">
                  <c:v>På ferie</c:v>
                </c:pt>
                <c:pt idx="3">
                  <c:v>Hjemme (i hverdagen)</c:v>
                </c:pt>
                <c:pt idx="4">
                  <c:v> I selskaper (f.eks. bursdager, bryllup ol)</c:v>
                </c:pt>
              </c:strCache>
            </c:strRef>
          </c:cat>
          <c:val>
            <c:numRef>
              <c:f>'Ark4'!$C$9:$G$9</c:f>
              <c:numCache>
                <c:formatCode>0%</c:formatCode>
                <c:ptCount val="5"/>
                <c:pt idx="0">
                  <c:v>0.06</c:v>
                </c:pt>
                <c:pt idx="1">
                  <c:v>0.1</c:v>
                </c:pt>
                <c:pt idx="2">
                  <c:v>0.27</c:v>
                </c:pt>
                <c:pt idx="3">
                  <c:v>0.18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'Ark4'!$B$10</c:f>
              <c:strCache>
                <c:ptCount val="1"/>
                <c:pt idx="0">
                  <c:v>Vanlig kamera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'Ark4'!$C$7:$G$7</c:f>
              <c:strCache>
                <c:ptCount val="5"/>
                <c:pt idx="0">
                  <c:v>På skole/jobb</c:v>
                </c:pt>
                <c:pt idx="1">
                  <c:v>På sosiale arrangementer (f.eks. fest, cafebesøk ol)</c:v>
                </c:pt>
                <c:pt idx="2">
                  <c:v>På ferie</c:v>
                </c:pt>
                <c:pt idx="3">
                  <c:v>Hjemme (i hverdagen)</c:v>
                </c:pt>
                <c:pt idx="4">
                  <c:v> I selskaper (f.eks. bursdager, bryllup ol)</c:v>
                </c:pt>
              </c:strCache>
            </c:strRef>
          </c:cat>
          <c:val>
            <c:numRef>
              <c:f>'Ark4'!$C$10:$G$10</c:f>
              <c:numCache>
                <c:formatCode>0%</c:formatCode>
                <c:ptCount val="5"/>
                <c:pt idx="0">
                  <c:v>0.05</c:v>
                </c:pt>
                <c:pt idx="1">
                  <c:v>0.08</c:v>
                </c:pt>
                <c:pt idx="2">
                  <c:v>0.28000000000000003</c:v>
                </c:pt>
                <c:pt idx="3">
                  <c:v>0.13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'Ark4'!$B$11</c:f>
              <c:strCache>
                <c:ptCount val="1"/>
                <c:pt idx="0">
                  <c:v>Ikke aktuelt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'Ark4'!$C$7:$G$7</c:f>
              <c:strCache>
                <c:ptCount val="5"/>
                <c:pt idx="0">
                  <c:v>På skole/jobb</c:v>
                </c:pt>
                <c:pt idx="1">
                  <c:v>På sosiale arrangementer (f.eks. fest, cafebesøk ol)</c:v>
                </c:pt>
                <c:pt idx="2">
                  <c:v>På ferie</c:v>
                </c:pt>
                <c:pt idx="3">
                  <c:v>Hjemme (i hverdagen)</c:v>
                </c:pt>
                <c:pt idx="4">
                  <c:v> I selskaper (f.eks. bursdager, bryllup ol)</c:v>
                </c:pt>
              </c:strCache>
            </c:strRef>
          </c:cat>
          <c:val>
            <c:numRef>
              <c:f>'Ark4'!$C$11:$G$11</c:f>
              <c:numCache>
                <c:formatCode>0%</c:formatCode>
                <c:ptCount val="5"/>
                <c:pt idx="0">
                  <c:v>0.22</c:v>
                </c:pt>
                <c:pt idx="1">
                  <c:v>0.08</c:v>
                </c:pt>
                <c:pt idx="2">
                  <c:v>0.02</c:v>
                </c:pt>
                <c:pt idx="3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5300608"/>
        <c:axId val="95306496"/>
      </c:barChart>
      <c:catAx>
        <c:axId val="953006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5306496"/>
        <c:crosses val="autoZero"/>
        <c:auto val="1"/>
        <c:lblAlgn val="ctr"/>
        <c:lblOffset val="100"/>
        <c:noMultiLvlLbl val="0"/>
      </c:catAx>
      <c:valAx>
        <c:axId val="95306496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530060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100"/>
      </a:pPr>
      <a:endParaRPr lang="nb-NO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'Ark1'!$C$4</c:f>
              <c:strCache>
                <c:ptCount val="1"/>
                <c:pt idx="0">
                  <c:v>Mann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'Ark1'!$B$5:$B$29</c:f>
              <c:strCache>
                <c:ptCount val="25"/>
                <c:pt idx="0">
                  <c:v>På skole/jobb</c:v>
                </c:pt>
                <c:pt idx="1">
                  <c:v>Kamera på mobiltelefonen</c:v>
                </c:pt>
                <c:pt idx="2">
                  <c:v>Bruker begge like mye</c:v>
                </c:pt>
                <c:pt idx="3">
                  <c:v>Vanlig kamera</c:v>
                </c:pt>
                <c:pt idx="4">
                  <c:v>Ikke aktuelt</c:v>
                </c:pt>
                <c:pt idx="5">
                  <c:v>På sosiale arrangementer (f.eks. fest, cafebesøk ol)</c:v>
                </c:pt>
                <c:pt idx="6">
                  <c:v>Kamera på mobiltelefonen</c:v>
                </c:pt>
                <c:pt idx="7">
                  <c:v>Bruker begge like mye</c:v>
                </c:pt>
                <c:pt idx="8">
                  <c:v>Vanlig kamera</c:v>
                </c:pt>
                <c:pt idx="9">
                  <c:v>Ikke aktuelt</c:v>
                </c:pt>
                <c:pt idx="10">
                  <c:v>På ferie</c:v>
                </c:pt>
                <c:pt idx="11">
                  <c:v>Kamera på mobiltelefonen</c:v>
                </c:pt>
                <c:pt idx="12">
                  <c:v>Bruker begge like mye</c:v>
                </c:pt>
                <c:pt idx="13">
                  <c:v>Vanlig kamera</c:v>
                </c:pt>
                <c:pt idx="14">
                  <c:v>Ikke aktuelt</c:v>
                </c:pt>
                <c:pt idx="15">
                  <c:v>Hjemme (i hverdagen)</c:v>
                </c:pt>
                <c:pt idx="16">
                  <c:v>Kamera på mobiltelefonen</c:v>
                </c:pt>
                <c:pt idx="17">
                  <c:v>Bruker begge like mye</c:v>
                </c:pt>
                <c:pt idx="18">
                  <c:v>Vanlig kamera</c:v>
                </c:pt>
                <c:pt idx="19">
                  <c:v>Ikke aktuelt</c:v>
                </c:pt>
                <c:pt idx="20">
                  <c:v>I selskaper (f.eks. bursdager, bryllup ol)</c:v>
                </c:pt>
                <c:pt idx="21">
                  <c:v>Kamera på mobiltelefonen</c:v>
                </c:pt>
                <c:pt idx="22">
                  <c:v>Bruker begge like mye</c:v>
                </c:pt>
                <c:pt idx="23">
                  <c:v>Vanlig kamera</c:v>
                </c:pt>
                <c:pt idx="24">
                  <c:v>Ikke aktuelt</c:v>
                </c:pt>
              </c:strCache>
            </c:strRef>
          </c:cat>
          <c:val>
            <c:numRef>
              <c:f>'Ark1'!$C$5:$C$29</c:f>
              <c:numCache>
                <c:formatCode>0%</c:formatCode>
                <c:ptCount val="25"/>
                <c:pt idx="1">
                  <c:v>0.67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0.19</c:v>
                </c:pt>
                <c:pt idx="6">
                  <c:v>0.7</c:v>
                </c:pt>
                <c:pt idx="7">
                  <c:v>0.11</c:v>
                </c:pt>
                <c:pt idx="8">
                  <c:v>0.1</c:v>
                </c:pt>
                <c:pt idx="9">
                  <c:v>0.09</c:v>
                </c:pt>
                <c:pt idx="11">
                  <c:v>0.39</c:v>
                </c:pt>
                <c:pt idx="12">
                  <c:v>0.28000000000000003</c:v>
                </c:pt>
                <c:pt idx="13">
                  <c:v>0.28999999999999998</c:v>
                </c:pt>
                <c:pt idx="14">
                  <c:v>0.03</c:v>
                </c:pt>
                <c:pt idx="16">
                  <c:v>0.57999999999999996</c:v>
                </c:pt>
                <c:pt idx="17">
                  <c:v>0.2</c:v>
                </c:pt>
                <c:pt idx="18">
                  <c:v>0.17</c:v>
                </c:pt>
                <c:pt idx="19">
                  <c:v>0.04</c:v>
                </c:pt>
                <c:pt idx="21">
                  <c:v>0.41</c:v>
                </c:pt>
                <c:pt idx="22">
                  <c:v>0.22</c:v>
                </c:pt>
                <c:pt idx="23">
                  <c:v>0.33</c:v>
                </c:pt>
                <c:pt idx="2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'Ark1'!$D$4</c:f>
              <c:strCache>
                <c:ptCount val="1"/>
                <c:pt idx="0">
                  <c:v>Kvinne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'Ark1'!$B$5:$B$29</c:f>
              <c:strCache>
                <c:ptCount val="25"/>
                <c:pt idx="0">
                  <c:v>På skole/jobb</c:v>
                </c:pt>
                <c:pt idx="1">
                  <c:v>Kamera på mobiltelefonen</c:v>
                </c:pt>
                <c:pt idx="2">
                  <c:v>Bruker begge like mye</c:v>
                </c:pt>
                <c:pt idx="3">
                  <c:v>Vanlig kamera</c:v>
                </c:pt>
                <c:pt idx="4">
                  <c:v>Ikke aktuelt</c:v>
                </c:pt>
                <c:pt idx="5">
                  <c:v>På sosiale arrangementer (f.eks. fest, cafebesøk ol)</c:v>
                </c:pt>
                <c:pt idx="6">
                  <c:v>Kamera på mobiltelefonen</c:v>
                </c:pt>
                <c:pt idx="7">
                  <c:v>Bruker begge like mye</c:v>
                </c:pt>
                <c:pt idx="8">
                  <c:v>Vanlig kamera</c:v>
                </c:pt>
                <c:pt idx="9">
                  <c:v>Ikke aktuelt</c:v>
                </c:pt>
                <c:pt idx="10">
                  <c:v>På ferie</c:v>
                </c:pt>
                <c:pt idx="11">
                  <c:v>Kamera på mobiltelefonen</c:v>
                </c:pt>
                <c:pt idx="12">
                  <c:v>Bruker begge like mye</c:v>
                </c:pt>
                <c:pt idx="13">
                  <c:v>Vanlig kamera</c:v>
                </c:pt>
                <c:pt idx="14">
                  <c:v>Ikke aktuelt</c:v>
                </c:pt>
                <c:pt idx="15">
                  <c:v>Hjemme (i hverdagen)</c:v>
                </c:pt>
                <c:pt idx="16">
                  <c:v>Kamera på mobiltelefonen</c:v>
                </c:pt>
                <c:pt idx="17">
                  <c:v>Bruker begge like mye</c:v>
                </c:pt>
                <c:pt idx="18">
                  <c:v>Vanlig kamera</c:v>
                </c:pt>
                <c:pt idx="19">
                  <c:v>Ikke aktuelt</c:v>
                </c:pt>
                <c:pt idx="20">
                  <c:v>I selskaper (f.eks. bursdager, bryllup ol)</c:v>
                </c:pt>
                <c:pt idx="21">
                  <c:v>Kamera på mobiltelefonen</c:v>
                </c:pt>
                <c:pt idx="22">
                  <c:v>Bruker begge like mye</c:v>
                </c:pt>
                <c:pt idx="23">
                  <c:v>Vanlig kamera</c:v>
                </c:pt>
                <c:pt idx="24">
                  <c:v>Ikke aktuelt</c:v>
                </c:pt>
              </c:strCache>
            </c:strRef>
          </c:cat>
          <c:val>
            <c:numRef>
              <c:f>'Ark1'!$D$5:$D$29</c:f>
              <c:numCache>
                <c:formatCode>0%</c:formatCode>
                <c:ptCount val="25"/>
                <c:pt idx="1">
                  <c:v>0.66</c:v>
                </c:pt>
                <c:pt idx="2">
                  <c:v>0.05</c:v>
                </c:pt>
                <c:pt idx="3">
                  <c:v>0.03</c:v>
                </c:pt>
                <c:pt idx="4">
                  <c:v>0.26</c:v>
                </c:pt>
                <c:pt idx="6">
                  <c:v>0.78</c:v>
                </c:pt>
                <c:pt idx="7">
                  <c:v>0.1</c:v>
                </c:pt>
                <c:pt idx="8">
                  <c:v>0.06</c:v>
                </c:pt>
                <c:pt idx="9">
                  <c:v>0.06</c:v>
                </c:pt>
                <c:pt idx="11">
                  <c:v>0.47</c:v>
                </c:pt>
                <c:pt idx="12">
                  <c:v>0.25</c:v>
                </c:pt>
                <c:pt idx="13">
                  <c:v>0.27</c:v>
                </c:pt>
                <c:pt idx="14">
                  <c:v>0.01</c:v>
                </c:pt>
                <c:pt idx="16">
                  <c:v>0.75</c:v>
                </c:pt>
                <c:pt idx="17">
                  <c:v>0.15</c:v>
                </c:pt>
                <c:pt idx="18">
                  <c:v>0.09</c:v>
                </c:pt>
                <c:pt idx="19">
                  <c:v>0.02</c:v>
                </c:pt>
                <c:pt idx="21">
                  <c:v>0.47</c:v>
                </c:pt>
                <c:pt idx="22">
                  <c:v>0.23</c:v>
                </c:pt>
                <c:pt idx="23">
                  <c:v>0.27</c:v>
                </c:pt>
                <c:pt idx="2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5118464"/>
        <c:axId val="95120000"/>
      </c:barChart>
      <c:catAx>
        <c:axId val="9511846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5120000"/>
        <c:crosses val="autoZero"/>
        <c:auto val="1"/>
        <c:lblAlgn val="ctr"/>
        <c:lblOffset val="100"/>
        <c:noMultiLvlLbl val="0"/>
      </c:catAx>
      <c:valAx>
        <c:axId val="95120000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511846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00"/>
      </a:pPr>
      <a:endParaRPr lang="nb-NO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'spm12'!$C$4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'spm12'!$B$5:$B$7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Vet ikke/usikker</c:v>
                </c:pt>
              </c:strCache>
            </c:strRef>
          </c:cat>
          <c:val>
            <c:numRef>
              <c:f>'spm12'!$C$5:$C$7</c:f>
              <c:numCache>
                <c:formatCode>0%</c:formatCode>
                <c:ptCount val="3"/>
                <c:pt idx="0">
                  <c:v>0.09</c:v>
                </c:pt>
                <c:pt idx="1">
                  <c:v>0.71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'spm12'!$D$4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'spm12'!$B$5:$B$7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Vet ikke/usikker</c:v>
                </c:pt>
              </c:strCache>
            </c:strRef>
          </c:cat>
          <c:val>
            <c:numRef>
              <c:f>'spm12'!$D$5:$D$7</c:f>
              <c:numCache>
                <c:formatCode>0%</c:formatCode>
                <c:ptCount val="3"/>
                <c:pt idx="0">
                  <c:v>0.08</c:v>
                </c:pt>
                <c:pt idx="1">
                  <c:v>0.73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'spm12'!$E$4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'spm12'!$B$5:$B$7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Vet ikke/usikker</c:v>
                </c:pt>
              </c:strCache>
            </c:strRef>
          </c:cat>
          <c:val>
            <c:numRef>
              <c:f>'spm12'!$E$5:$E$7</c:f>
              <c:numCache>
                <c:formatCode>0%</c:formatCode>
                <c:ptCount val="3"/>
                <c:pt idx="0">
                  <c:v>0.1</c:v>
                </c:pt>
                <c:pt idx="1">
                  <c:v>0.69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'spm12'!$F$4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'spm12'!$B$5:$B$7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Vet ikke/usikker</c:v>
                </c:pt>
              </c:strCache>
            </c:strRef>
          </c:cat>
          <c:val>
            <c:numRef>
              <c:f>'spm12'!$F$5:$F$7</c:f>
              <c:numCache>
                <c:formatCode>0%</c:formatCode>
                <c:ptCount val="3"/>
                <c:pt idx="0">
                  <c:v>0.11</c:v>
                </c:pt>
                <c:pt idx="1">
                  <c:v>0.67</c:v>
                </c:pt>
                <c:pt idx="2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5815936"/>
        <c:axId val="95825920"/>
      </c:barChart>
      <c:catAx>
        <c:axId val="958159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5825920"/>
        <c:crosses val="autoZero"/>
        <c:auto val="1"/>
        <c:lblAlgn val="ctr"/>
        <c:lblOffset val="100"/>
        <c:noMultiLvlLbl val="0"/>
      </c:catAx>
      <c:valAx>
        <c:axId val="95825920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581593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200"/>
      </a:pPr>
      <a:endParaRPr lang="nb-NO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'spm13'!$C$2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'spm13'!$B$3:$B$8</c:f>
              <c:strCache>
                <c:ptCount val="6"/>
                <c:pt idx="0">
                  <c:v>Kameraet jeg allerede har tilfredsstiller mine behov</c:v>
                </c:pt>
                <c:pt idx="1">
                  <c:v>Kameraet jeg har på min mobiltelefon dekker mitt behov</c:v>
                </c:pt>
                <c:pt idx="2">
                  <c:v>Har ikke råd</c:v>
                </c:pt>
                <c:pt idx="3">
                  <c:v>Fordi jeg legger ut bilder/film direkte fra mobiltelfonen til sosiale medier</c:v>
                </c:pt>
                <c:pt idx="4">
                  <c:v>Er ikke interessert i å ta bilder</c:v>
                </c:pt>
                <c:pt idx="5">
                  <c:v>Annen årsak</c:v>
                </c:pt>
              </c:strCache>
            </c:strRef>
          </c:cat>
          <c:val>
            <c:numRef>
              <c:f>'spm13'!$C$3:$C$8</c:f>
              <c:numCache>
                <c:formatCode>0%</c:formatCode>
                <c:ptCount val="6"/>
                <c:pt idx="0">
                  <c:v>0.52</c:v>
                </c:pt>
                <c:pt idx="1">
                  <c:v>0.47</c:v>
                </c:pt>
                <c:pt idx="2">
                  <c:v>0.13</c:v>
                </c:pt>
                <c:pt idx="3">
                  <c:v>0.1</c:v>
                </c:pt>
                <c:pt idx="4">
                  <c:v>0.06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'spm13'!$D$2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'spm13'!$B$3:$B$8</c:f>
              <c:strCache>
                <c:ptCount val="6"/>
                <c:pt idx="0">
                  <c:v>Kameraet jeg allerede har tilfredsstiller mine behov</c:v>
                </c:pt>
                <c:pt idx="1">
                  <c:v>Kameraet jeg har på min mobiltelefon dekker mitt behov</c:v>
                </c:pt>
                <c:pt idx="2">
                  <c:v>Har ikke råd</c:v>
                </c:pt>
                <c:pt idx="3">
                  <c:v>Fordi jeg legger ut bilder/film direkte fra mobiltelfonen til sosiale medier</c:v>
                </c:pt>
                <c:pt idx="4">
                  <c:v>Er ikke interessert i å ta bilder</c:v>
                </c:pt>
                <c:pt idx="5">
                  <c:v>Annen årsak</c:v>
                </c:pt>
              </c:strCache>
            </c:strRef>
          </c:cat>
          <c:val>
            <c:numRef>
              <c:f>'spm13'!$D$3:$D$8</c:f>
              <c:numCache>
                <c:formatCode>0%</c:formatCode>
                <c:ptCount val="6"/>
                <c:pt idx="0">
                  <c:v>0.57999999999999996</c:v>
                </c:pt>
                <c:pt idx="1">
                  <c:v>0.42</c:v>
                </c:pt>
                <c:pt idx="2">
                  <c:v>0.12</c:v>
                </c:pt>
                <c:pt idx="3">
                  <c:v>0.09</c:v>
                </c:pt>
                <c:pt idx="4">
                  <c:v>0.06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'spm13'!$E$2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'spm13'!$B$3:$B$8</c:f>
              <c:strCache>
                <c:ptCount val="6"/>
                <c:pt idx="0">
                  <c:v>Kameraet jeg allerede har tilfredsstiller mine behov</c:v>
                </c:pt>
                <c:pt idx="1">
                  <c:v>Kameraet jeg har på min mobiltelefon dekker mitt behov</c:v>
                </c:pt>
                <c:pt idx="2">
                  <c:v>Har ikke råd</c:v>
                </c:pt>
                <c:pt idx="3">
                  <c:v>Fordi jeg legger ut bilder/film direkte fra mobiltelfonen til sosiale medier</c:v>
                </c:pt>
                <c:pt idx="4">
                  <c:v>Er ikke interessert i å ta bilder</c:v>
                </c:pt>
                <c:pt idx="5">
                  <c:v>Annen årsak</c:v>
                </c:pt>
              </c:strCache>
            </c:strRef>
          </c:cat>
          <c:val>
            <c:numRef>
              <c:f>'spm13'!$E$3:$E$8</c:f>
              <c:numCache>
                <c:formatCode>0%</c:formatCode>
                <c:ptCount val="6"/>
                <c:pt idx="0">
                  <c:v>0.64</c:v>
                </c:pt>
                <c:pt idx="1">
                  <c:v>0.36</c:v>
                </c:pt>
                <c:pt idx="2">
                  <c:v>0.1</c:v>
                </c:pt>
                <c:pt idx="3">
                  <c:v>0.08</c:v>
                </c:pt>
                <c:pt idx="4">
                  <c:v>0.04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'spm13'!$F$2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'spm13'!$B$3:$B$8</c:f>
              <c:strCache>
                <c:ptCount val="6"/>
                <c:pt idx="0">
                  <c:v>Kameraet jeg allerede har tilfredsstiller mine behov</c:v>
                </c:pt>
                <c:pt idx="1">
                  <c:v>Kameraet jeg har på min mobiltelefon dekker mitt behov</c:v>
                </c:pt>
                <c:pt idx="2">
                  <c:v>Har ikke råd</c:v>
                </c:pt>
                <c:pt idx="3">
                  <c:v>Fordi jeg legger ut bilder/film direkte fra mobiltelfonen til sosiale medier</c:v>
                </c:pt>
                <c:pt idx="4">
                  <c:v>Er ikke interessert i å ta bilder</c:v>
                </c:pt>
                <c:pt idx="5">
                  <c:v>Annen årsak</c:v>
                </c:pt>
              </c:strCache>
            </c:strRef>
          </c:cat>
          <c:val>
            <c:numRef>
              <c:f>'spm13'!$F$3:$F$8</c:f>
              <c:numCache>
                <c:formatCode>0%</c:formatCode>
                <c:ptCount val="6"/>
                <c:pt idx="0">
                  <c:v>0.69</c:v>
                </c:pt>
                <c:pt idx="1">
                  <c:v>0.31</c:v>
                </c:pt>
                <c:pt idx="2">
                  <c:v>0.11</c:v>
                </c:pt>
                <c:pt idx="3">
                  <c:v>0.06</c:v>
                </c:pt>
                <c:pt idx="4">
                  <c:v>0.05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4864128"/>
        <c:axId val="94865664"/>
      </c:barChart>
      <c:catAx>
        <c:axId val="948641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4865664"/>
        <c:crosses val="autoZero"/>
        <c:auto val="1"/>
        <c:lblAlgn val="ctr"/>
        <c:lblOffset val="100"/>
        <c:noMultiLvlLbl val="0"/>
      </c:catAx>
      <c:valAx>
        <c:axId val="94865664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486412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50"/>
      </a:pPr>
      <a:endParaRPr lang="nb-NO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'[Fotorådet_Alle grafer_170323_MI.xlsx]spm15'!$D$6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grafer_170323_MI.xlsx]spm15'!$C$7:$C$17</c:f>
              <c:strCache>
                <c:ptCount val="11"/>
                <c:pt idx="0">
                  <c:v>Speilreflekskamera</c:v>
                </c:pt>
                <c:pt idx="1">
                  <c:v>Kompakt systemkamera</c:v>
                </c:pt>
                <c:pt idx="2">
                  <c:v>Kompaktkamera</c:v>
                </c:pt>
                <c:pt idx="3">
                  <c:v>Actionkamera</c:v>
                </c:pt>
                <c:pt idx="4">
                  <c:v>Videokamera</c:v>
                </c:pt>
                <c:pt idx="5">
                  <c:v>Dronekamera</c:v>
                </c:pt>
                <c:pt idx="6">
                  <c:v>Dashbordkamera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'[Fotorådet_Alle grafer_170323_MI.xlsx]spm15'!$D$7:$D$17</c:f>
              <c:numCache>
                <c:formatCode>0%</c:formatCode>
                <c:ptCount val="11"/>
                <c:pt idx="0">
                  <c:v>0.37</c:v>
                </c:pt>
                <c:pt idx="1">
                  <c:v>0.24</c:v>
                </c:pt>
                <c:pt idx="2">
                  <c:v>0.23</c:v>
                </c:pt>
                <c:pt idx="3">
                  <c:v>0.19</c:v>
                </c:pt>
                <c:pt idx="4">
                  <c:v>0.1</c:v>
                </c:pt>
                <c:pt idx="5">
                  <c:v>0.08</c:v>
                </c:pt>
                <c:pt idx="6">
                  <c:v>0.06</c:v>
                </c:pt>
                <c:pt idx="7">
                  <c:v>0.06</c:v>
                </c:pt>
                <c:pt idx="8">
                  <c:v>0.04</c:v>
                </c:pt>
                <c:pt idx="9">
                  <c:v>0.02</c:v>
                </c:pt>
                <c:pt idx="1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'[Fotorådet_Alle grafer_170323_MI.xlsx]spm15'!$E$6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grafer_170323_MI.xlsx]spm15'!$C$7:$C$17</c:f>
              <c:strCache>
                <c:ptCount val="11"/>
                <c:pt idx="0">
                  <c:v>Speilreflekskamera</c:v>
                </c:pt>
                <c:pt idx="1">
                  <c:v>Kompakt systemkamera</c:v>
                </c:pt>
                <c:pt idx="2">
                  <c:v>Kompaktkamera</c:v>
                </c:pt>
                <c:pt idx="3">
                  <c:v>Actionkamera</c:v>
                </c:pt>
                <c:pt idx="4">
                  <c:v>Videokamera</c:v>
                </c:pt>
                <c:pt idx="5">
                  <c:v>Dronekamera</c:v>
                </c:pt>
                <c:pt idx="6">
                  <c:v>Dashbordkamera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'[Fotorådet_Alle grafer_170323_MI.xlsx]spm15'!$E$7:$E$17</c:f>
              <c:numCache>
                <c:formatCode>0%</c:formatCode>
                <c:ptCount val="11"/>
                <c:pt idx="0">
                  <c:v>0.48</c:v>
                </c:pt>
                <c:pt idx="1">
                  <c:v>0.31</c:v>
                </c:pt>
                <c:pt idx="2">
                  <c:v>0.3</c:v>
                </c:pt>
                <c:pt idx="3">
                  <c:v>0.13</c:v>
                </c:pt>
                <c:pt idx="4">
                  <c:v>0.11</c:v>
                </c:pt>
                <c:pt idx="7">
                  <c:v>0.03</c:v>
                </c:pt>
                <c:pt idx="9">
                  <c:v>0.03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'[Fotorådet_Alle grafer_170323_MI.xlsx]spm15'!$F$6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grafer_170323_MI.xlsx]spm15'!$C$7:$C$17</c:f>
              <c:strCache>
                <c:ptCount val="11"/>
                <c:pt idx="0">
                  <c:v>Speilreflekskamera</c:v>
                </c:pt>
                <c:pt idx="1">
                  <c:v>Kompakt systemkamera</c:v>
                </c:pt>
                <c:pt idx="2">
                  <c:v>Kompaktkamera</c:v>
                </c:pt>
                <c:pt idx="3">
                  <c:v>Actionkamera</c:v>
                </c:pt>
                <c:pt idx="4">
                  <c:v>Videokamera</c:v>
                </c:pt>
                <c:pt idx="5">
                  <c:v>Dronekamera</c:v>
                </c:pt>
                <c:pt idx="6">
                  <c:v>Dashbordkamera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'[Fotorådet_Alle grafer_170323_MI.xlsx]spm15'!$F$7:$F$17</c:f>
              <c:numCache>
                <c:formatCode>0%</c:formatCode>
                <c:ptCount val="11"/>
                <c:pt idx="0">
                  <c:v>0.45</c:v>
                </c:pt>
                <c:pt idx="1">
                  <c:v>0.21</c:v>
                </c:pt>
                <c:pt idx="2">
                  <c:v>0.24</c:v>
                </c:pt>
                <c:pt idx="3">
                  <c:v>0.11</c:v>
                </c:pt>
                <c:pt idx="4">
                  <c:v>0.04</c:v>
                </c:pt>
                <c:pt idx="7">
                  <c:v>0.06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'[Fotorådet_Alle grafer_170323_MI.xlsx]spm15'!$G$6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'[Fotorådet_Alle grafer_170323_MI.xlsx]spm15'!$C$7:$C$17</c:f>
              <c:strCache>
                <c:ptCount val="11"/>
                <c:pt idx="0">
                  <c:v>Speilreflekskamera</c:v>
                </c:pt>
                <c:pt idx="1">
                  <c:v>Kompakt systemkamera</c:v>
                </c:pt>
                <c:pt idx="2">
                  <c:v>Kompaktkamera</c:v>
                </c:pt>
                <c:pt idx="3">
                  <c:v>Actionkamera</c:v>
                </c:pt>
                <c:pt idx="4">
                  <c:v>Videokamera</c:v>
                </c:pt>
                <c:pt idx="5">
                  <c:v>Dronekamera</c:v>
                </c:pt>
                <c:pt idx="6">
                  <c:v>Dashbordkamera</c:v>
                </c:pt>
                <c:pt idx="7">
                  <c:v>Kamera med direkte bildeutskrift</c:v>
                </c:pt>
                <c:pt idx="8">
                  <c:v>360 kamera</c:v>
                </c:pt>
                <c:pt idx="9">
                  <c:v>Annen type kamera</c:v>
                </c:pt>
                <c:pt idx="10">
                  <c:v>Vet ikke</c:v>
                </c:pt>
              </c:strCache>
            </c:strRef>
          </c:cat>
          <c:val>
            <c:numRef>
              <c:f>'[Fotorådet_Alle grafer_170323_MI.xlsx]spm15'!$G$7:$G$17</c:f>
              <c:numCache>
                <c:formatCode>0%</c:formatCode>
                <c:ptCount val="11"/>
                <c:pt idx="0">
                  <c:v>0.46</c:v>
                </c:pt>
                <c:pt idx="1">
                  <c:v>0.25</c:v>
                </c:pt>
                <c:pt idx="2">
                  <c:v>0.24</c:v>
                </c:pt>
                <c:pt idx="3">
                  <c:v>0.12</c:v>
                </c:pt>
                <c:pt idx="4">
                  <c:v>7.0000000000000007E-2</c:v>
                </c:pt>
                <c:pt idx="9">
                  <c:v>0.06</c:v>
                </c:pt>
                <c:pt idx="1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4970624"/>
        <c:axId val="94972160"/>
      </c:barChart>
      <c:catAx>
        <c:axId val="949706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4972160"/>
        <c:crosses val="autoZero"/>
        <c:auto val="1"/>
        <c:lblAlgn val="ctr"/>
        <c:lblOffset val="100"/>
        <c:noMultiLvlLbl val="0"/>
      </c:catAx>
      <c:valAx>
        <c:axId val="94972160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497062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50"/>
      </a:pPr>
      <a:endParaRPr lang="nb-NO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'[Fotorådet_Alle grafer_170323_MI.xlsx]spm20'!$C$5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grafer_170323_MI.xlsx]spm20'!$B$6:$B$18</c:f>
              <c:strCache>
                <c:ptCount val="13"/>
                <c:pt idx="0">
                  <c:v>Ønsker bedre kvalitet på bildene</c:v>
                </c:pt>
                <c:pt idx="1">
                  <c:v>God pris/godt tilbud</c:v>
                </c:pt>
                <c:pt idx="2">
                  <c:v>Ønsker et kamera med raskere reaksjonstid</c:v>
                </c:pt>
                <c:pt idx="3">
                  <c:v>Ønsker et mer avansert kamera</c:v>
                </c:pt>
                <c:pt idx="4">
                  <c:v>Ønsker et kamera med mulighet til å skifte ut objektiver</c:v>
                </c:pt>
                <c:pt idx="5">
                  <c:v>Ønsker et kamera med bedre optikk</c:v>
                </c:pt>
                <c:pt idx="6">
                  <c:v>Ønsker å bruke mitt tilleggsutstyr på det nye kameraet</c:v>
                </c:pt>
                <c:pt idx="7">
                  <c:v>Ønsker et kamera med nettilgang</c:v>
                </c:pt>
                <c:pt idx="8">
                  <c:v>Ønsker et mindre kamera</c:v>
                </c:pt>
                <c:pt idx="9">
                  <c:v>Enklere kamera i bruk</c:v>
                </c:pt>
                <c:pt idx="10">
                  <c:v>Kamera med utskriftsmulighet</c:v>
                </c:pt>
                <c:pt idx="11">
                  <c:v>Annet</c:v>
                </c:pt>
                <c:pt idx="12">
                  <c:v>Vet ikke</c:v>
                </c:pt>
              </c:strCache>
            </c:strRef>
          </c:cat>
          <c:val>
            <c:numRef>
              <c:f>'[Fotorådet_Alle grafer_170323_MI.xlsx]spm20'!$C$6:$C$18</c:f>
              <c:numCache>
                <c:formatCode>0%</c:formatCode>
                <c:ptCount val="13"/>
                <c:pt idx="0">
                  <c:v>0.45</c:v>
                </c:pt>
                <c:pt idx="1">
                  <c:v>0.42</c:v>
                </c:pt>
                <c:pt idx="2">
                  <c:v>0.32</c:v>
                </c:pt>
                <c:pt idx="3">
                  <c:v>0.25</c:v>
                </c:pt>
                <c:pt idx="4">
                  <c:v>0.23</c:v>
                </c:pt>
                <c:pt idx="5">
                  <c:v>0.23</c:v>
                </c:pt>
                <c:pt idx="6">
                  <c:v>0.18</c:v>
                </c:pt>
                <c:pt idx="7">
                  <c:v>0.17</c:v>
                </c:pt>
                <c:pt idx="8">
                  <c:v>0.15</c:v>
                </c:pt>
                <c:pt idx="9">
                  <c:v>0.14000000000000001</c:v>
                </c:pt>
                <c:pt idx="10">
                  <c:v>0.03</c:v>
                </c:pt>
                <c:pt idx="11">
                  <c:v>0.06</c:v>
                </c:pt>
                <c:pt idx="1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'[Fotorådet_Alle grafer_170323_MI.xlsx]spm20'!$D$5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grafer_170323_MI.xlsx]spm20'!$B$6:$B$18</c:f>
              <c:strCache>
                <c:ptCount val="13"/>
                <c:pt idx="0">
                  <c:v>Ønsker bedre kvalitet på bildene</c:v>
                </c:pt>
                <c:pt idx="1">
                  <c:v>God pris/godt tilbud</c:v>
                </c:pt>
                <c:pt idx="2">
                  <c:v>Ønsker et kamera med raskere reaksjonstid</c:v>
                </c:pt>
                <c:pt idx="3">
                  <c:v>Ønsker et mer avansert kamera</c:v>
                </c:pt>
                <c:pt idx="4">
                  <c:v>Ønsker et kamera med mulighet til å skifte ut objektiver</c:v>
                </c:pt>
                <c:pt idx="5">
                  <c:v>Ønsker et kamera med bedre optikk</c:v>
                </c:pt>
                <c:pt idx="6">
                  <c:v>Ønsker å bruke mitt tilleggsutstyr på det nye kameraet</c:v>
                </c:pt>
                <c:pt idx="7">
                  <c:v>Ønsker et kamera med nettilgang</c:v>
                </c:pt>
                <c:pt idx="8">
                  <c:v>Ønsker et mindre kamera</c:v>
                </c:pt>
                <c:pt idx="9">
                  <c:v>Enklere kamera i bruk</c:v>
                </c:pt>
                <c:pt idx="10">
                  <c:v>Kamera med utskriftsmulighet</c:v>
                </c:pt>
                <c:pt idx="11">
                  <c:v>Annet</c:v>
                </c:pt>
                <c:pt idx="12">
                  <c:v>Vet ikke</c:v>
                </c:pt>
              </c:strCache>
            </c:strRef>
          </c:cat>
          <c:val>
            <c:numRef>
              <c:f>'[Fotorådet_Alle grafer_170323_MI.xlsx]spm20'!$D$6:$D$18</c:f>
              <c:numCache>
                <c:formatCode>0%</c:formatCode>
                <c:ptCount val="13"/>
                <c:pt idx="0">
                  <c:v>0.55000000000000004</c:v>
                </c:pt>
                <c:pt idx="1">
                  <c:v>0.57999999999999996</c:v>
                </c:pt>
                <c:pt idx="2">
                  <c:v>0.26</c:v>
                </c:pt>
                <c:pt idx="3">
                  <c:v>0.37</c:v>
                </c:pt>
                <c:pt idx="4">
                  <c:v>0.32</c:v>
                </c:pt>
                <c:pt idx="5">
                  <c:v>0.28999999999999998</c:v>
                </c:pt>
                <c:pt idx="6">
                  <c:v>0.23</c:v>
                </c:pt>
                <c:pt idx="7">
                  <c:v>0.25</c:v>
                </c:pt>
                <c:pt idx="8">
                  <c:v>0.21</c:v>
                </c:pt>
                <c:pt idx="9">
                  <c:v>0.14000000000000001</c:v>
                </c:pt>
                <c:pt idx="10">
                  <c:v>7.0000000000000007E-2</c:v>
                </c:pt>
                <c:pt idx="11">
                  <c:v>0.06</c:v>
                </c:pt>
                <c:pt idx="1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'[Fotorådet_Alle grafer_170323_MI.xlsx]spm20'!$E$5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grafer_170323_MI.xlsx]spm20'!$B$6:$B$18</c:f>
              <c:strCache>
                <c:ptCount val="13"/>
                <c:pt idx="0">
                  <c:v>Ønsker bedre kvalitet på bildene</c:v>
                </c:pt>
                <c:pt idx="1">
                  <c:v>God pris/godt tilbud</c:v>
                </c:pt>
                <c:pt idx="2">
                  <c:v>Ønsker et kamera med raskere reaksjonstid</c:v>
                </c:pt>
                <c:pt idx="3">
                  <c:v>Ønsker et mer avansert kamera</c:v>
                </c:pt>
                <c:pt idx="4">
                  <c:v>Ønsker et kamera med mulighet til å skifte ut objektiver</c:v>
                </c:pt>
                <c:pt idx="5">
                  <c:v>Ønsker et kamera med bedre optikk</c:v>
                </c:pt>
                <c:pt idx="6">
                  <c:v>Ønsker å bruke mitt tilleggsutstyr på det nye kameraet</c:v>
                </c:pt>
                <c:pt idx="7">
                  <c:v>Ønsker et kamera med nettilgang</c:v>
                </c:pt>
                <c:pt idx="8">
                  <c:v>Ønsker et mindre kamera</c:v>
                </c:pt>
                <c:pt idx="9">
                  <c:v>Enklere kamera i bruk</c:v>
                </c:pt>
                <c:pt idx="10">
                  <c:v>Kamera med utskriftsmulighet</c:v>
                </c:pt>
                <c:pt idx="11">
                  <c:v>Annet</c:v>
                </c:pt>
                <c:pt idx="12">
                  <c:v>Vet ikke</c:v>
                </c:pt>
              </c:strCache>
            </c:strRef>
          </c:cat>
          <c:val>
            <c:numRef>
              <c:f>'[Fotorådet_Alle grafer_170323_MI.xlsx]spm20'!$E$6:$E$18</c:f>
              <c:numCache>
                <c:formatCode>0%</c:formatCode>
                <c:ptCount val="13"/>
                <c:pt idx="0">
                  <c:v>0.51</c:v>
                </c:pt>
                <c:pt idx="1">
                  <c:v>0.47</c:v>
                </c:pt>
                <c:pt idx="2">
                  <c:v>0.31</c:v>
                </c:pt>
                <c:pt idx="3">
                  <c:v>0.41</c:v>
                </c:pt>
                <c:pt idx="4">
                  <c:v>0.33</c:v>
                </c:pt>
                <c:pt idx="5">
                  <c:v>0.34</c:v>
                </c:pt>
                <c:pt idx="6">
                  <c:v>0.17</c:v>
                </c:pt>
                <c:pt idx="7">
                  <c:v>0.14000000000000001</c:v>
                </c:pt>
                <c:pt idx="8">
                  <c:v>0.19</c:v>
                </c:pt>
                <c:pt idx="9">
                  <c:v>0.1</c:v>
                </c:pt>
                <c:pt idx="10">
                  <c:v>0.06</c:v>
                </c:pt>
                <c:pt idx="11">
                  <c:v>0.06</c:v>
                </c:pt>
                <c:pt idx="1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'[Fotorådet_Alle grafer_170323_MI.xlsx]spm20'!$F$5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'[Fotorådet_Alle grafer_170323_MI.xlsx]spm20'!$B$6:$B$18</c:f>
              <c:strCache>
                <c:ptCount val="13"/>
                <c:pt idx="0">
                  <c:v>Ønsker bedre kvalitet på bildene</c:v>
                </c:pt>
                <c:pt idx="1">
                  <c:v>God pris/godt tilbud</c:v>
                </c:pt>
                <c:pt idx="2">
                  <c:v>Ønsker et kamera med raskere reaksjonstid</c:v>
                </c:pt>
                <c:pt idx="3">
                  <c:v>Ønsker et mer avansert kamera</c:v>
                </c:pt>
                <c:pt idx="4">
                  <c:v>Ønsker et kamera med mulighet til å skifte ut objektiver</c:v>
                </c:pt>
                <c:pt idx="5">
                  <c:v>Ønsker et kamera med bedre optikk</c:v>
                </c:pt>
                <c:pt idx="6">
                  <c:v>Ønsker å bruke mitt tilleggsutstyr på det nye kameraet</c:v>
                </c:pt>
                <c:pt idx="7">
                  <c:v>Ønsker et kamera med nettilgang</c:v>
                </c:pt>
                <c:pt idx="8">
                  <c:v>Ønsker et mindre kamera</c:v>
                </c:pt>
                <c:pt idx="9">
                  <c:v>Enklere kamera i bruk</c:v>
                </c:pt>
                <c:pt idx="10">
                  <c:v>Kamera med utskriftsmulighet</c:v>
                </c:pt>
                <c:pt idx="11">
                  <c:v>Annet</c:v>
                </c:pt>
                <c:pt idx="12">
                  <c:v>Vet ikke</c:v>
                </c:pt>
              </c:strCache>
            </c:strRef>
          </c:cat>
          <c:val>
            <c:numRef>
              <c:f>'[Fotorådet_Alle grafer_170323_MI.xlsx]spm20'!$F$6:$F$18</c:f>
              <c:numCache>
                <c:formatCode>0%</c:formatCode>
                <c:ptCount val="13"/>
                <c:pt idx="0">
                  <c:v>0.53</c:v>
                </c:pt>
                <c:pt idx="1">
                  <c:v>0.47</c:v>
                </c:pt>
                <c:pt idx="2">
                  <c:v>0.35</c:v>
                </c:pt>
                <c:pt idx="3">
                  <c:v>0.36</c:v>
                </c:pt>
                <c:pt idx="4">
                  <c:v>0.31</c:v>
                </c:pt>
                <c:pt idx="5">
                  <c:v>0.35</c:v>
                </c:pt>
                <c:pt idx="6">
                  <c:v>0.2</c:v>
                </c:pt>
                <c:pt idx="7">
                  <c:v>0.15</c:v>
                </c:pt>
                <c:pt idx="8">
                  <c:v>0.12</c:v>
                </c:pt>
                <c:pt idx="9">
                  <c:v>0.12</c:v>
                </c:pt>
                <c:pt idx="11">
                  <c:v>0.08</c:v>
                </c:pt>
                <c:pt idx="1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6717056"/>
        <c:axId val="96755712"/>
      </c:barChart>
      <c:catAx>
        <c:axId val="9671705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6755712"/>
        <c:crosses val="autoZero"/>
        <c:auto val="1"/>
        <c:lblAlgn val="ctr"/>
        <c:lblOffset val="100"/>
        <c:noMultiLvlLbl val="0"/>
      </c:catAx>
      <c:valAx>
        <c:axId val="96755712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671705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00"/>
      </a:pPr>
      <a:endParaRPr lang="nb-NO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'Ark4'!$B$8</c:f>
              <c:strCache>
                <c:ptCount val="1"/>
                <c:pt idx="0">
                  <c:v>Kamera på mobiltelefonen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'Ark4'!$C$7:$G$7</c:f>
              <c:strCache>
                <c:ptCount val="5"/>
                <c:pt idx="0">
                  <c:v>På skole/jobb</c:v>
                </c:pt>
                <c:pt idx="1">
                  <c:v>På sosiale arrangementer (f.eks. fest, cafebesøk ol)</c:v>
                </c:pt>
                <c:pt idx="2">
                  <c:v>På ferie</c:v>
                </c:pt>
                <c:pt idx="3">
                  <c:v>Hjemme (i hverdagen)</c:v>
                </c:pt>
                <c:pt idx="4">
                  <c:v> I selskaper (f.eks. bursdager, bryllup ol)</c:v>
                </c:pt>
              </c:strCache>
            </c:strRef>
          </c:cat>
          <c:val>
            <c:numRef>
              <c:f>'Ark4'!$C$8:$G$8</c:f>
              <c:numCache>
                <c:formatCode>0%</c:formatCode>
                <c:ptCount val="5"/>
                <c:pt idx="0">
                  <c:v>0.66</c:v>
                </c:pt>
                <c:pt idx="1">
                  <c:v>0.74</c:v>
                </c:pt>
                <c:pt idx="2">
                  <c:v>0.43</c:v>
                </c:pt>
                <c:pt idx="3">
                  <c:v>0.66</c:v>
                </c:pt>
                <c:pt idx="4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'Ark4'!$B$9</c:f>
              <c:strCache>
                <c:ptCount val="1"/>
                <c:pt idx="0">
                  <c:v>Bruker begge like mye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'Ark4'!$C$7:$G$7</c:f>
              <c:strCache>
                <c:ptCount val="5"/>
                <c:pt idx="0">
                  <c:v>På skole/jobb</c:v>
                </c:pt>
                <c:pt idx="1">
                  <c:v>På sosiale arrangementer (f.eks. fest, cafebesøk ol)</c:v>
                </c:pt>
                <c:pt idx="2">
                  <c:v>På ferie</c:v>
                </c:pt>
                <c:pt idx="3">
                  <c:v>Hjemme (i hverdagen)</c:v>
                </c:pt>
                <c:pt idx="4">
                  <c:v> I selskaper (f.eks. bursdager, bryllup ol)</c:v>
                </c:pt>
              </c:strCache>
            </c:strRef>
          </c:cat>
          <c:val>
            <c:numRef>
              <c:f>'Ark4'!$C$9:$G$9</c:f>
              <c:numCache>
                <c:formatCode>0%</c:formatCode>
                <c:ptCount val="5"/>
                <c:pt idx="0">
                  <c:v>0.06</c:v>
                </c:pt>
                <c:pt idx="1">
                  <c:v>0.1</c:v>
                </c:pt>
                <c:pt idx="2">
                  <c:v>0.27</c:v>
                </c:pt>
                <c:pt idx="3">
                  <c:v>0.18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'Ark4'!$B$10</c:f>
              <c:strCache>
                <c:ptCount val="1"/>
                <c:pt idx="0">
                  <c:v>Vanlig kamera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'Ark4'!$C$7:$G$7</c:f>
              <c:strCache>
                <c:ptCount val="5"/>
                <c:pt idx="0">
                  <c:v>På skole/jobb</c:v>
                </c:pt>
                <c:pt idx="1">
                  <c:v>På sosiale arrangementer (f.eks. fest, cafebesøk ol)</c:v>
                </c:pt>
                <c:pt idx="2">
                  <c:v>På ferie</c:v>
                </c:pt>
                <c:pt idx="3">
                  <c:v>Hjemme (i hverdagen)</c:v>
                </c:pt>
                <c:pt idx="4">
                  <c:v> I selskaper (f.eks. bursdager, bryllup ol)</c:v>
                </c:pt>
              </c:strCache>
            </c:strRef>
          </c:cat>
          <c:val>
            <c:numRef>
              <c:f>'Ark4'!$C$10:$G$10</c:f>
              <c:numCache>
                <c:formatCode>0%</c:formatCode>
                <c:ptCount val="5"/>
                <c:pt idx="0">
                  <c:v>0.05</c:v>
                </c:pt>
                <c:pt idx="1">
                  <c:v>0.08</c:v>
                </c:pt>
                <c:pt idx="2">
                  <c:v>0.28000000000000003</c:v>
                </c:pt>
                <c:pt idx="3">
                  <c:v>0.13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'Ark4'!$B$11</c:f>
              <c:strCache>
                <c:ptCount val="1"/>
                <c:pt idx="0">
                  <c:v>Ikke aktuelt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'Ark4'!$C$7:$G$7</c:f>
              <c:strCache>
                <c:ptCount val="5"/>
                <c:pt idx="0">
                  <c:v>På skole/jobb</c:v>
                </c:pt>
                <c:pt idx="1">
                  <c:v>På sosiale arrangementer (f.eks. fest, cafebesøk ol)</c:v>
                </c:pt>
                <c:pt idx="2">
                  <c:v>På ferie</c:v>
                </c:pt>
                <c:pt idx="3">
                  <c:v>Hjemme (i hverdagen)</c:v>
                </c:pt>
                <c:pt idx="4">
                  <c:v> I selskaper (f.eks. bursdager, bryllup ol)</c:v>
                </c:pt>
              </c:strCache>
            </c:strRef>
          </c:cat>
          <c:val>
            <c:numRef>
              <c:f>'Ark4'!$C$11:$G$11</c:f>
              <c:numCache>
                <c:formatCode>0%</c:formatCode>
                <c:ptCount val="5"/>
                <c:pt idx="0">
                  <c:v>0.22</c:v>
                </c:pt>
                <c:pt idx="1">
                  <c:v>0.08</c:v>
                </c:pt>
                <c:pt idx="2">
                  <c:v>0.02</c:v>
                </c:pt>
                <c:pt idx="3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5300608"/>
        <c:axId val="95306496"/>
      </c:barChart>
      <c:catAx>
        <c:axId val="953006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5306496"/>
        <c:crosses val="autoZero"/>
        <c:auto val="1"/>
        <c:lblAlgn val="ctr"/>
        <c:lblOffset val="100"/>
        <c:noMultiLvlLbl val="0"/>
      </c:catAx>
      <c:valAx>
        <c:axId val="95306496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530060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100"/>
      </a:pPr>
      <a:endParaRPr lang="nb-NO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'spm14'!$C$3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'spm14'!$B$4:$B$10</c:f>
              <c:strCache>
                <c:ptCount val="7"/>
                <c:pt idx="0">
                  <c:v>1 - Svært lite viktig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Svært viktig</c:v>
                </c:pt>
                <c:pt idx="6">
                  <c:v>Vet ikke/ingen formening</c:v>
                </c:pt>
              </c:strCache>
            </c:strRef>
          </c:cat>
          <c:val>
            <c:numRef>
              <c:f>'spm14'!$C$4:$C$10</c:f>
              <c:numCache>
                <c:formatCode>0%</c:formatCode>
                <c:ptCount val="7"/>
                <c:pt idx="0">
                  <c:v>7.0000000000000007E-2</c:v>
                </c:pt>
                <c:pt idx="1">
                  <c:v>7.0000000000000007E-2</c:v>
                </c:pt>
                <c:pt idx="2">
                  <c:v>0.11</c:v>
                </c:pt>
                <c:pt idx="3">
                  <c:v>0.23</c:v>
                </c:pt>
                <c:pt idx="4">
                  <c:v>0.28000000000000003</c:v>
                </c:pt>
                <c:pt idx="5">
                  <c:v>0.19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'spm14'!$D$3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'spm14'!$B$4:$B$10</c:f>
              <c:strCache>
                <c:ptCount val="7"/>
                <c:pt idx="0">
                  <c:v>1 - Svært lite viktig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Svært viktig</c:v>
                </c:pt>
                <c:pt idx="6">
                  <c:v>Vet ikke/ingen formening</c:v>
                </c:pt>
              </c:strCache>
            </c:strRef>
          </c:cat>
          <c:val>
            <c:numRef>
              <c:f>'spm14'!$D$4:$D$10</c:f>
              <c:numCache>
                <c:formatCode>0%</c:formatCode>
                <c:ptCount val="7"/>
                <c:pt idx="0">
                  <c:v>0.13</c:v>
                </c:pt>
                <c:pt idx="1">
                  <c:v>7.0000000000000007E-2</c:v>
                </c:pt>
                <c:pt idx="2">
                  <c:v>0.11</c:v>
                </c:pt>
                <c:pt idx="3">
                  <c:v>0.24</c:v>
                </c:pt>
                <c:pt idx="4">
                  <c:v>0.25</c:v>
                </c:pt>
                <c:pt idx="5">
                  <c:v>0.15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'spm14'!$E$3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'spm14'!$B$4:$B$10</c:f>
              <c:strCache>
                <c:ptCount val="7"/>
                <c:pt idx="0">
                  <c:v>1 - Svært lite viktig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Svært viktig</c:v>
                </c:pt>
                <c:pt idx="6">
                  <c:v>Vet ikke/ingen formening</c:v>
                </c:pt>
              </c:strCache>
            </c:strRef>
          </c:cat>
          <c:val>
            <c:numRef>
              <c:f>'spm14'!$E$4:$E$10</c:f>
              <c:numCache>
                <c:formatCode>0%</c:formatCode>
                <c:ptCount val="7"/>
                <c:pt idx="0">
                  <c:v>0.12</c:v>
                </c:pt>
                <c:pt idx="1">
                  <c:v>7.0000000000000007E-2</c:v>
                </c:pt>
                <c:pt idx="2">
                  <c:v>0.15</c:v>
                </c:pt>
                <c:pt idx="3">
                  <c:v>0.23</c:v>
                </c:pt>
                <c:pt idx="4">
                  <c:v>0.24</c:v>
                </c:pt>
                <c:pt idx="5">
                  <c:v>0.14000000000000001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'spm14'!$F$3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'spm14'!$B$4:$B$10</c:f>
              <c:strCache>
                <c:ptCount val="7"/>
                <c:pt idx="0">
                  <c:v>1 - Svært lite viktig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Svært viktig</c:v>
                </c:pt>
                <c:pt idx="6">
                  <c:v>Vet ikke/ingen formening</c:v>
                </c:pt>
              </c:strCache>
            </c:strRef>
          </c:cat>
          <c:val>
            <c:numRef>
              <c:f>'spm14'!$F$4:$F$10</c:f>
              <c:numCache>
                <c:formatCode>0%</c:formatCode>
                <c:ptCount val="7"/>
                <c:pt idx="0">
                  <c:v>0.15</c:v>
                </c:pt>
                <c:pt idx="1">
                  <c:v>0.1</c:v>
                </c:pt>
                <c:pt idx="2">
                  <c:v>0.12</c:v>
                </c:pt>
                <c:pt idx="3">
                  <c:v>0.25</c:v>
                </c:pt>
                <c:pt idx="4">
                  <c:v>0.22</c:v>
                </c:pt>
                <c:pt idx="5">
                  <c:v>0.13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4355456"/>
        <c:axId val="94356992"/>
      </c:barChart>
      <c:catAx>
        <c:axId val="9435545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4356992"/>
        <c:crosses val="autoZero"/>
        <c:auto val="1"/>
        <c:lblAlgn val="ctr"/>
        <c:lblOffset val="100"/>
        <c:noMultiLvlLbl val="0"/>
      </c:catAx>
      <c:valAx>
        <c:axId val="94356992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435545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50"/>
      </a:pPr>
      <a:endParaRPr lang="nb-NO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'[Fotorådet_Alle grafer_170323_MI.xlsx]spm22'!$C$5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grafer_170323_MI.xlsx]spm22'!$B$6:$B$13</c:f>
              <c:strCache>
                <c:ptCount val="8"/>
                <c:pt idx="0">
                  <c:v>Vanlige papirbilder</c:v>
                </c:pt>
                <c:pt idx="1">
                  <c:v>Laget egen fotobok </c:v>
                </c:pt>
                <c:pt idx="2">
                  <c:v>Temakort (julekort, takkekort, invitasjoner)</c:v>
                </c:pt>
                <c:pt idx="3">
                  <c:v>Kalender</c:v>
                </c:pt>
                <c:pt idx="4">
                  <c:v>Dekorasjonsbilder (lerret, kanvas, akryl, aluminium)</c:v>
                </c:pt>
                <c:pt idx="5">
                  <c:v>Bilde på gaveprodukter (kopper, musematter, skjorter, caps eller liknende)</c:v>
                </c:pt>
                <c:pt idx="6">
                  <c:v>Annet</c:v>
                </c:pt>
                <c:pt idx="7">
                  <c:v>Har ikke kjøpt bildeprodukter av egne bilder</c:v>
                </c:pt>
              </c:strCache>
            </c:strRef>
          </c:cat>
          <c:val>
            <c:numRef>
              <c:f>'[Fotorådet_Alle grafer_170323_MI.xlsx]spm22'!$C$6:$C$13</c:f>
              <c:numCache>
                <c:formatCode>0%</c:formatCode>
                <c:ptCount val="8"/>
                <c:pt idx="0">
                  <c:v>0.22</c:v>
                </c:pt>
                <c:pt idx="1">
                  <c:v>0.18</c:v>
                </c:pt>
                <c:pt idx="2">
                  <c:v>0.15</c:v>
                </c:pt>
                <c:pt idx="3">
                  <c:v>0.11</c:v>
                </c:pt>
                <c:pt idx="4">
                  <c:v>0.08</c:v>
                </c:pt>
                <c:pt idx="5">
                  <c:v>0.05</c:v>
                </c:pt>
                <c:pt idx="6">
                  <c:v>0.01</c:v>
                </c:pt>
                <c:pt idx="7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'[Fotorådet_Alle grafer_170323_MI.xlsx]spm22'!$D$5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grafer_170323_MI.xlsx]spm22'!$B$6:$B$13</c:f>
              <c:strCache>
                <c:ptCount val="8"/>
                <c:pt idx="0">
                  <c:v>Vanlige papirbilder</c:v>
                </c:pt>
                <c:pt idx="1">
                  <c:v>Laget egen fotobok </c:v>
                </c:pt>
                <c:pt idx="2">
                  <c:v>Temakort (julekort, takkekort, invitasjoner)</c:v>
                </c:pt>
                <c:pt idx="3">
                  <c:v>Kalender</c:v>
                </c:pt>
                <c:pt idx="4">
                  <c:v>Dekorasjonsbilder (lerret, kanvas, akryl, aluminium)</c:v>
                </c:pt>
                <c:pt idx="5">
                  <c:v>Bilde på gaveprodukter (kopper, musematter, skjorter, caps eller liknende)</c:v>
                </c:pt>
                <c:pt idx="6">
                  <c:v>Annet</c:v>
                </c:pt>
                <c:pt idx="7">
                  <c:v>Har ikke kjøpt bildeprodukter av egne bilder</c:v>
                </c:pt>
              </c:strCache>
            </c:strRef>
          </c:cat>
          <c:val>
            <c:numRef>
              <c:f>'[Fotorådet_Alle grafer_170323_MI.xlsx]spm22'!$D$6:$D$13</c:f>
              <c:numCache>
                <c:formatCode>0%</c:formatCode>
                <c:ptCount val="8"/>
                <c:pt idx="0">
                  <c:v>0.21</c:v>
                </c:pt>
                <c:pt idx="1">
                  <c:v>0.18</c:v>
                </c:pt>
                <c:pt idx="2">
                  <c:v>0.13</c:v>
                </c:pt>
                <c:pt idx="3">
                  <c:v>0.1</c:v>
                </c:pt>
                <c:pt idx="4">
                  <c:v>0.09</c:v>
                </c:pt>
                <c:pt idx="5">
                  <c:v>0.05</c:v>
                </c:pt>
                <c:pt idx="6">
                  <c:v>0.01</c:v>
                </c:pt>
                <c:pt idx="7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'[Fotorådet_Alle grafer_170323_MI.xlsx]spm22'!$E$5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grafer_170323_MI.xlsx]spm22'!$B$6:$B$13</c:f>
              <c:strCache>
                <c:ptCount val="8"/>
                <c:pt idx="0">
                  <c:v>Vanlige papirbilder</c:v>
                </c:pt>
                <c:pt idx="1">
                  <c:v>Laget egen fotobok </c:v>
                </c:pt>
                <c:pt idx="2">
                  <c:v>Temakort (julekort, takkekort, invitasjoner)</c:v>
                </c:pt>
                <c:pt idx="3">
                  <c:v>Kalender</c:v>
                </c:pt>
                <c:pt idx="4">
                  <c:v>Dekorasjonsbilder (lerret, kanvas, akryl, aluminium)</c:v>
                </c:pt>
                <c:pt idx="5">
                  <c:v>Bilde på gaveprodukter (kopper, musematter, skjorter, caps eller liknende)</c:v>
                </c:pt>
                <c:pt idx="6">
                  <c:v>Annet</c:v>
                </c:pt>
                <c:pt idx="7">
                  <c:v>Har ikke kjøpt bildeprodukter av egne bilder</c:v>
                </c:pt>
              </c:strCache>
            </c:strRef>
          </c:cat>
          <c:val>
            <c:numRef>
              <c:f>'[Fotorådet_Alle grafer_170323_MI.xlsx]spm22'!$E$6:$E$13</c:f>
              <c:numCache>
                <c:formatCode>0%</c:formatCode>
                <c:ptCount val="8"/>
                <c:pt idx="0">
                  <c:v>0.24</c:v>
                </c:pt>
                <c:pt idx="1">
                  <c:v>0.19</c:v>
                </c:pt>
                <c:pt idx="2">
                  <c:v>0.18</c:v>
                </c:pt>
                <c:pt idx="3">
                  <c:v>0.11</c:v>
                </c:pt>
                <c:pt idx="4">
                  <c:v>0.09</c:v>
                </c:pt>
                <c:pt idx="5">
                  <c:v>0.05</c:v>
                </c:pt>
                <c:pt idx="6">
                  <c:v>0.02</c:v>
                </c:pt>
                <c:pt idx="7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'[Fotorådet_Alle grafer_170323_MI.xlsx]spm22'!$F$5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'[Fotorådet_Alle grafer_170323_MI.xlsx]spm22'!$B$6:$B$13</c:f>
              <c:strCache>
                <c:ptCount val="8"/>
                <c:pt idx="0">
                  <c:v>Vanlige papirbilder</c:v>
                </c:pt>
                <c:pt idx="1">
                  <c:v>Laget egen fotobok </c:v>
                </c:pt>
                <c:pt idx="2">
                  <c:v>Temakort (julekort, takkekort, invitasjoner)</c:v>
                </c:pt>
                <c:pt idx="3">
                  <c:v>Kalender</c:v>
                </c:pt>
                <c:pt idx="4">
                  <c:v>Dekorasjonsbilder (lerret, kanvas, akryl, aluminium)</c:v>
                </c:pt>
                <c:pt idx="5">
                  <c:v>Bilde på gaveprodukter (kopper, musematter, skjorter, caps eller liknende)</c:v>
                </c:pt>
                <c:pt idx="6">
                  <c:v>Annet</c:v>
                </c:pt>
                <c:pt idx="7">
                  <c:v>Har ikke kjøpt bildeprodukter av egne bilder</c:v>
                </c:pt>
              </c:strCache>
            </c:strRef>
          </c:cat>
          <c:val>
            <c:numRef>
              <c:f>'[Fotorådet_Alle grafer_170323_MI.xlsx]spm22'!$F$6:$F$13</c:f>
              <c:numCache>
                <c:formatCode>0%</c:formatCode>
                <c:ptCount val="8"/>
                <c:pt idx="0">
                  <c:v>0.25</c:v>
                </c:pt>
                <c:pt idx="1">
                  <c:v>0.21</c:v>
                </c:pt>
                <c:pt idx="2">
                  <c:v>0.17</c:v>
                </c:pt>
                <c:pt idx="3">
                  <c:v>0.12</c:v>
                </c:pt>
                <c:pt idx="4">
                  <c:v>0.09</c:v>
                </c:pt>
                <c:pt idx="5">
                  <c:v>0.08</c:v>
                </c:pt>
                <c:pt idx="6">
                  <c:v>0.01</c:v>
                </c:pt>
                <c:pt idx="7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6900608"/>
        <c:axId val="96902144"/>
      </c:barChart>
      <c:catAx>
        <c:axId val="969006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6902144"/>
        <c:crosses val="autoZero"/>
        <c:auto val="1"/>
        <c:lblAlgn val="ctr"/>
        <c:lblOffset val="100"/>
        <c:noMultiLvlLbl val="0"/>
      </c:catAx>
      <c:valAx>
        <c:axId val="96902144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690060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50"/>
      </a:pPr>
      <a:endParaRPr lang="nb-NO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'[Fotorådet_Alle grafer_170323_MI.xlsx]spm27'!$C$4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grafer_170323_MI.xlsx]spm27'!$B$5:$B$12</c:f>
              <c:strCache>
                <c:ptCount val="8"/>
                <c:pt idx="0">
                  <c:v>Egen fotobok </c:v>
                </c:pt>
                <c:pt idx="1">
                  <c:v>Vanlige papirbilder</c:v>
                </c:pt>
                <c:pt idx="2">
                  <c:v>Temakort (Julekort, takkekort, invitasjoner)</c:v>
                </c:pt>
                <c:pt idx="3">
                  <c:v>Dekorasjonsbilder (lerret, kanvas, akryl, aluminium)</c:v>
                </c:pt>
                <c:pt idx="4">
                  <c:v>Kalender</c:v>
                </c:pt>
                <c:pt idx="5">
                  <c:v>Bilde på gaveprodukter (kopper, musematter, skjorter, caps..</c:v>
                </c:pt>
                <c:pt idx="6">
                  <c:v>Annet</c:v>
                </c:pt>
                <c:pt idx="7">
                  <c:v>Planlegger ikke å kjøpe noen av disse</c:v>
                </c:pt>
              </c:strCache>
            </c:strRef>
          </c:cat>
          <c:val>
            <c:numRef>
              <c:f>'[Fotorådet_Alle grafer_170323_MI.xlsx]spm27'!$C$5:$C$12</c:f>
              <c:numCache>
                <c:formatCode>0%</c:formatCode>
                <c:ptCount val="8"/>
                <c:pt idx="0">
                  <c:v>0.26</c:v>
                </c:pt>
                <c:pt idx="1">
                  <c:v>0.25</c:v>
                </c:pt>
                <c:pt idx="2">
                  <c:v>0.15</c:v>
                </c:pt>
                <c:pt idx="3">
                  <c:v>0.15</c:v>
                </c:pt>
                <c:pt idx="4">
                  <c:v>0.1</c:v>
                </c:pt>
                <c:pt idx="5">
                  <c:v>0.06</c:v>
                </c:pt>
                <c:pt idx="6">
                  <c:v>0.01</c:v>
                </c:pt>
                <c:pt idx="7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'[Fotorådet_Alle grafer_170323_MI.xlsx]spm27'!$D$4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grafer_170323_MI.xlsx]spm27'!$B$5:$B$12</c:f>
              <c:strCache>
                <c:ptCount val="8"/>
                <c:pt idx="0">
                  <c:v>Egen fotobok </c:v>
                </c:pt>
                <c:pt idx="1">
                  <c:v>Vanlige papirbilder</c:v>
                </c:pt>
                <c:pt idx="2">
                  <c:v>Temakort (Julekort, takkekort, invitasjoner)</c:v>
                </c:pt>
                <c:pt idx="3">
                  <c:v>Dekorasjonsbilder (lerret, kanvas, akryl, aluminium)</c:v>
                </c:pt>
                <c:pt idx="4">
                  <c:v>Kalender</c:v>
                </c:pt>
                <c:pt idx="5">
                  <c:v>Bilde på gaveprodukter (kopper, musematter, skjorter, caps..</c:v>
                </c:pt>
                <c:pt idx="6">
                  <c:v>Annet</c:v>
                </c:pt>
                <c:pt idx="7">
                  <c:v>Planlegger ikke å kjøpe noen av disse</c:v>
                </c:pt>
              </c:strCache>
            </c:strRef>
          </c:cat>
          <c:val>
            <c:numRef>
              <c:f>'[Fotorådet_Alle grafer_170323_MI.xlsx]spm27'!$D$5:$D$12</c:f>
              <c:numCache>
                <c:formatCode>0%</c:formatCode>
                <c:ptCount val="8"/>
                <c:pt idx="0">
                  <c:v>0.28999999999999998</c:v>
                </c:pt>
                <c:pt idx="1">
                  <c:v>0.23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0.1</c:v>
                </c:pt>
                <c:pt idx="5">
                  <c:v>0.06</c:v>
                </c:pt>
                <c:pt idx="6">
                  <c:v>0.01</c:v>
                </c:pt>
                <c:pt idx="7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'[Fotorådet_Alle grafer_170323_MI.xlsx]spm27'!$E$4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grafer_170323_MI.xlsx]spm27'!$B$5:$B$12</c:f>
              <c:strCache>
                <c:ptCount val="8"/>
                <c:pt idx="0">
                  <c:v>Egen fotobok </c:v>
                </c:pt>
                <c:pt idx="1">
                  <c:v>Vanlige papirbilder</c:v>
                </c:pt>
                <c:pt idx="2">
                  <c:v>Temakort (Julekort, takkekort, invitasjoner)</c:v>
                </c:pt>
                <c:pt idx="3">
                  <c:v>Dekorasjonsbilder (lerret, kanvas, akryl, aluminium)</c:v>
                </c:pt>
                <c:pt idx="4">
                  <c:v>Kalender</c:v>
                </c:pt>
                <c:pt idx="5">
                  <c:v>Bilde på gaveprodukter (kopper, musematter, skjorter, caps..</c:v>
                </c:pt>
                <c:pt idx="6">
                  <c:v>Annet</c:v>
                </c:pt>
                <c:pt idx="7">
                  <c:v>Planlegger ikke å kjøpe noen av disse</c:v>
                </c:pt>
              </c:strCache>
            </c:strRef>
          </c:cat>
          <c:val>
            <c:numRef>
              <c:f>'[Fotorådet_Alle grafer_170323_MI.xlsx]spm27'!$E$5:$E$12</c:f>
              <c:numCache>
                <c:formatCode>0%</c:formatCode>
                <c:ptCount val="8"/>
                <c:pt idx="0">
                  <c:v>0.3</c:v>
                </c:pt>
                <c:pt idx="1">
                  <c:v>0.26</c:v>
                </c:pt>
                <c:pt idx="2">
                  <c:v>0.18</c:v>
                </c:pt>
                <c:pt idx="3">
                  <c:v>0.14000000000000001</c:v>
                </c:pt>
                <c:pt idx="4">
                  <c:v>0.11</c:v>
                </c:pt>
                <c:pt idx="5">
                  <c:v>0.05</c:v>
                </c:pt>
                <c:pt idx="6">
                  <c:v>0.01</c:v>
                </c:pt>
                <c:pt idx="7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'[Fotorådet_Alle grafer_170323_MI.xlsx]spm27'!$F$4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'[Fotorådet_Alle grafer_170323_MI.xlsx]spm27'!$B$5:$B$12</c:f>
              <c:strCache>
                <c:ptCount val="8"/>
                <c:pt idx="0">
                  <c:v>Egen fotobok </c:v>
                </c:pt>
                <c:pt idx="1">
                  <c:v>Vanlige papirbilder</c:v>
                </c:pt>
                <c:pt idx="2">
                  <c:v>Temakort (Julekort, takkekort, invitasjoner)</c:v>
                </c:pt>
                <c:pt idx="3">
                  <c:v>Dekorasjonsbilder (lerret, kanvas, akryl, aluminium)</c:v>
                </c:pt>
                <c:pt idx="4">
                  <c:v>Kalender</c:v>
                </c:pt>
                <c:pt idx="5">
                  <c:v>Bilde på gaveprodukter (kopper, musematter, skjorter, caps..</c:v>
                </c:pt>
                <c:pt idx="6">
                  <c:v>Annet</c:v>
                </c:pt>
                <c:pt idx="7">
                  <c:v>Planlegger ikke å kjøpe noen av disse</c:v>
                </c:pt>
              </c:strCache>
            </c:strRef>
          </c:cat>
          <c:val>
            <c:numRef>
              <c:f>'[Fotorådet_Alle grafer_170323_MI.xlsx]spm27'!$F$5:$F$12</c:f>
              <c:numCache>
                <c:formatCode>0%</c:formatCode>
                <c:ptCount val="8"/>
                <c:pt idx="0">
                  <c:v>0.32</c:v>
                </c:pt>
                <c:pt idx="1">
                  <c:v>0.27</c:v>
                </c:pt>
                <c:pt idx="2">
                  <c:v>0.17</c:v>
                </c:pt>
                <c:pt idx="3">
                  <c:v>0.17</c:v>
                </c:pt>
                <c:pt idx="4">
                  <c:v>0.1</c:v>
                </c:pt>
                <c:pt idx="5">
                  <c:v>0.06</c:v>
                </c:pt>
                <c:pt idx="6">
                  <c:v>0.01</c:v>
                </c:pt>
                <c:pt idx="7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6507392"/>
        <c:axId val="96508928"/>
      </c:barChart>
      <c:catAx>
        <c:axId val="965073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6508928"/>
        <c:crosses val="autoZero"/>
        <c:auto val="1"/>
        <c:lblAlgn val="ctr"/>
        <c:lblOffset val="100"/>
        <c:noMultiLvlLbl val="0"/>
      </c:catAx>
      <c:valAx>
        <c:axId val="96508928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650739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00"/>
      </a:pPr>
      <a:endParaRPr lang="nb-NO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'[Fotorådet_Alle grafer_170323_MI.xlsx]spm23'!$C$5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grafer_170323_MI.xlsx]spm23'!$B$6:$B$7</c:f>
              <c:strCache>
                <c:ptCount val="2"/>
                <c:pt idx="0">
                  <c:v>I butikk</c:v>
                </c:pt>
                <c:pt idx="1">
                  <c:v>På nett/mobil</c:v>
                </c:pt>
              </c:strCache>
            </c:strRef>
          </c:cat>
          <c:val>
            <c:numRef>
              <c:f>'[Fotorådet_Alle grafer_170323_MI.xlsx]spm23'!$C$6:$C$7</c:f>
              <c:numCache>
                <c:formatCode>0%</c:formatCode>
                <c:ptCount val="2"/>
                <c:pt idx="0">
                  <c:v>0.34</c:v>
                </c:pt>
                <c:pt idx="1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'[Fotorådet_Alle grafer_170323_MI.xlsx]spm23'!$D$5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grafer_170323_MI.xlsx]spm23'!$B$6:$B$7</c:f>
              <c:strCache>
                <c:ptCount val="2"/>
                <c:pt idx="0">
                  <c:v>I butikk</c:v>
                </c:pt>
                <c:pt idx="1">
                  <c:v>På nett/mobil</c:v>
                </c:pt>
              </c:strCache>
            </c:strRef>
          </c:cat>
          <c:val>
            <c:numRef>
              <c:f>'[Fotorådet_Alle grafer_170323_MI.xlsx]spm23'!$D$6:$D$7</c:f>
              <c:numCache>
                <c:formatCode>0%</c:formatCode>
                <c:ptCount val="2"/>
                <c:pt idx="0">
                  <c:v>0.27</c:v>
                </c:pt>
                <c:pt idx="1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ser>
          <c:idx val="2"/>
          <c:order val="2"/>
          <c:tx>
            <c:strRef>
              <c:f>'[Fotorådet_Alle grafer_170323_MI.xlsx]spm23'!$E$5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8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grafer_170323_MI.xlsx]spm23'!$B$6:$B$7</c:f>
              <c:strCache>
                <c:ptCount val="2"/>
                <c:pt idx="0">
                  <c:v>I butikk</c:v>
                </c:pt>
                <c:pt idx="1">
                  <c:v>På nett/mobil</c:v>
                </c:pt>
              </c:strCache>
            </c:strRef>
          </c:cat>
          <c:val>
            <c:numRef>
              <c:f>'[Fotorådet_Alle grafer_170323_MI.xlsx]spm23'!$E$6:$E$7</c:f>
              <c:numCache>
                <c:formatCode>0%</c:formatCode>
                <c:ptCount val="2"/>
                <c:pt idx="0">
                  <c:v>0.31</c:v>
                </c:pt>
                <c:pt idx="1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6C-4464-A8C4-82EBE96A0599}"/>
            </c:ext>
          </c:extLst>
        </c:ser>
        <c:ser>
          <c:idx val="3"/>
          <c:order val="3"/>
          <c:tx>
            <c:strRef>
              <c:f>'[Fotorådet_Alle grafer_170323_MI.xlsx]spm23'!$F$5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19487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'[Fotorådet_Alle grafer_170323_MI.xlsx]spm23'!$B$6:$B$7</c:f>
              <c:strCache>
                <c:ptCount val="2"/>
                <c:pt idx="0">
                  <c:v>I butikk</c:v>
                </c:pt>
                <c:pt idx="1">
                  <c:v>På nett/mobil</c:v>
                </c:pt>
              </c:strCache>
            </c:strRef>
          </c:cat>
          <c:val>
            <c:numRef>
              <c:f>'[Fotorådet_Alle grafer_170323_MI.xlsx]spm23'!$F$6:$F$7</c:f>
              <c:numCache>
                <c:formatCode>0%</c:formatCode>
                <c:ptCount val="2"/>
                <c:pt idx="0">
                  <c:v>0.27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6543488"/>
        <c:axId val="96545024"/>
      </c:barChart>
      <c:catAx>
        <c:axId val="965434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6545024"/>
        <c:crosses val="autoZero"/>
        <c:auto val="1"/>
        <c:lblAlgn val="ctr"/>
        <c:lblOffset val="100"/>
        <c:noMultiLvlLbl val="0"/>
      </c:catAx>
      <c:valAx>
        <c:axId val="96545024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654348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50"/>
      </a:pPr>
      <a:endParaRPr lang="nb-NO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'[Fotorådet_Alle grafer_170323_MI.xlsx]spm25'!$C$2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grafer_170323_MI.xlsx]spm25'!$B$3:$B$6</c:f>
              <c:strCache>
                <c:ptCount val="4"/>
                <c:pt idx="0">
                  <c:v>PC/MAC</c:v>
                </c:pt>
                <c:pt idx="1">
                  <c:v>Nettbrett</c:v>
                </c:pt>
                <c:pt idx="2">
                  <c:v>Mobil</c:v>
                </c:pt>
                <c:pt idx="3">
                  <c:v>Vet ikke/ingen formening</c:v>
                </c:pt>
              </c:strCache>
            </c:strRef>
          </c:cat>
          <c:val>
            <c:numRef>
              <c:f>'[Fotorådet_Alle grafer_170323_MI.xlsx]spm25'!$C$3:$C$6</c:f>
              <c:numCache>
                <c:formatCode>0%</c:formatCode>
                <c:ptCount val="4"/>
                <c:pt idx="0">
                  <c:v>0.83</c:v>
                </c:pt>
                <c:pt idx="1">
                  <c:v>0.1</c:v>
                </c:pt>
                <c:pt idx="2">
                  <c:v>0.12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ser>
          <c:idx val="1"/>
          <c:order val="1"/>
          <c:tx>
            <c:strRef>
              <c:f>'[Fotorådet_Alle grafer_170323_MI.xlsx]spm25'!$D$2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991A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A06C-4464-A8C4-82EBE96A05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grafer_170323_MI.xlsx]spm25'!$B$3:$B$6</c:f>
              <c:strCache>
                <c:ptCount val="4"/>
                <c:pt idx="0">
                  <c:v>PC/MAC</c:v>
                </c:pt>
                <c:pt idx="1">
                  <c:v>Nettbrett</c:v>
                </c:pt>
                <c:pt idx="2">
                  <c:v>Mobil</c:v>
                </c:pt>
                <c:pt idx="3">
                  <c:v>Vet ikke/ingen formening</c:v>
                </c:pt>
              </c:strCache>
            </c:strRef>
          </c:cat>
          <c:val>
            <c:numRef>
              <c:f>'[Fotorådet_Alle grafer_170323_MI.xlsx]spm25'!$D$3:$D$6</c:f>
              <c:numCache>
                <c:formatCode>0%</c:formatCode>
                <c:ptCount val="4"/>
                <c:pt idx="0">
                  <c:v>0.91</c:v>
                </c:pt>
                <c:pt idx="1">
                  <c:v>0.06</c:v>
                </c:pt>
                <c:pt idx="2">
                  <c:v>0.08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7489280"/>
        <c:axId val="97490816"/>
      </c:barChart>
      <c:catAx>
        <c:axId val="974892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7490816"/>
        <c:crosses val="autoZero"/>
        <c:auto val="1"/>
        <c:lblAlgn val="ctr"/>
        <c:lblOffset val="100"/>
        <c:noMultiLvlLbl val="0"/>
      </c:catAx>
      <c:valAx>
        <c:axId val="97490816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748928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12700">
      <a:noFill/>
    </a:ln>
  </c:spPr>
  <c:txPr>
    <a:bodyPr/>
    <a:lstStyle/>
    <a:p>
      <a:pPr>
        <a:defRPr sz="1050"/>
      </a:pPr>
      <a:endParaRPr lang="nb-NO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68339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'[Fotorådet_Alle grafer_170323_MI.xlsx]Ark2'!$C$5:$C$13</c:f>
              <c:strCache>
                <c:ptCount val="9"/>
                <c:pt idx="0">
                  <c:v>Lagrer de på PC</c:v>
                </c:pt>
                <c:pt idx="1">
                  <c:v>Lagrer de på egen harddisk (Backup)</c:v>
                </c:pt>
                <c:pt idx="2">
                  <c:v>Lagrer de hos bildelagringstjeneste (f.eks. Dropbox, Googl..</c:v>
                </c:pt>
                <c:pt idx="3">
                  <c:v>Lagrer de på mobiltelefonen</c:v>
                </c:pt>
                <c:pt idx="4">
                  <c:v>Lagrer de et annet sted</c:v>
                </c:pt>
                <c:pt idx="5">
                  <c:v>Skriver de ut</c:v>
                </c:pt>
                <c:pt idx="6">
                  <c:v>Lagrer ikke bilder</c:v>
                </c:pt>
                <c:pt idx="7">
                  <c:v>Tar ikke bilder</c:v>
                </c:pt>
                <c:pt idx="8">
                  <c:v>Vet ikke/ingen formening</c:v>
                </c:pt>
              </c:strCache>
            </c:strRef>
          </c:cat>
          <c:val>
            <c:numRef>
              <c:f>'[Fotorådet_Alle grafer_170323_MI.xlsx]Ark2'!$D$5:$D$13</c:f>
              <c:numCache>
                <c:formatCode>0%</c:formatCode>
                <c:ptCount val="9"/>
                <c:pt idx="0">
                  <c:v>0.74</c:v>
                </c:pt>
                <c:pt idx="1">
                  <c:v>0.51</c:v>
                </c:pt>
                <c:pt idx="2">
                  <c:v>0.38</c:v>
                </c:pt>
                <c:pt idx="3">
                  <c:v>0.37</c:v>
                </c:pt>
                <c:pt idx="4">
                  <c:v>0.11</c:v>
                </c:pt>
                <c:pt idx="5">
                  <c:v>7.0000000000000007E-2</c:v>
                </c:pt>
                <c:pt idx="6">
                  <c:v>0.01</c:v>
                </c:pt>
                <c:pt idx="7">
                  <c:v>0.02</c:v>
                </c:pt>
                <c:pt idx="8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C-4464-A8C4-82EBE96A0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97620352"/>
        <c:axId val="97621888"/>
      </c:barChart>
      <c:catAx>
        <c:axId val="976203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7621888"/>
        <c:crosses val="autoZero"/>
        <c:auto val="1"/>
        <c:lblAlgn val="ctr"/>
        <c:lblOffset val="100"/>
        <c:noMultiLvlLbl val="0"/>
      </c:catAx>
      <c:valAx>
        <c:axId val="97621888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7620352"/>
        <c:crosses val="autoZero"/>
        <c:crossBetween val="between"/>
      </c:valAx>
    </c:plotArea>
    <c:plotVisOnly val="1"/>
    <c:dispBlanksAs val="gap"/>
    <c:showDLblsOverMax val="0"/>
  </c:chart>
  <c:spPr>
    <a:ln w="12700">
      <a:noFill/>
    </a:ln>
  </c:spPr>
  <c:txPr>
    <a:bodyPr/>
    <a:lstStyle/>
    <a:p>
      <a:pPr>
        <a:defRPr sz="1000"/>
      </a:pPr>
      <a:endParaRPr lang="nb-NO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4EC2A4-A13C-4B83-8381-3A36548C51F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D44EC1-B665-4EE9-8C5C-1E3C8F4BA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595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4A2A7-A167-4808-B013-9E69CDB383B5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B7F66-4962-4B2D-8BC1-8F3F4569E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44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31102-2C2C-4742-AE70-72DC97E4F76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89681-89EB-4225-9ED8-E420B77A86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247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31102-2C2C-4742-AE70-72DC97E4F76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89681-89EB-4225-9ED8-E420B77A86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472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31102-2C2C-4742-AE70-72DC97E4F76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89681-89EB-4225-9ED8-E420B77A86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0940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816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3056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992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2155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7229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0272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8871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19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31102-2C2C-4742-AE70-72DC97E4F76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89681-89EB-4225-9ED8-E420B77A86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6655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4780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1881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1219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1798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725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821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5797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80809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12950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394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31102-2C2C-4742-AE70-72DC97E4F76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89681-89EB-4225-9ED8-E420B77A86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8556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9727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52198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952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3782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421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31102-2C2C-4742-AE70-72DC97E4F76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89681-89EB-4225-9ED8-E420B77A86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3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31102-2C2C-4742-AE70-72DC97E4F76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89681-89EB-4225-9ED8-E420B77A86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418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31102-2C2C-4742-AE70-72DC97E4F76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89681-89EB-4225-9ED8-E420B77A86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28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31102-2C2C-4742-AE70-72DC97E4F76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89681-89EB-4225-9ED8-E420B77A86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60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31102-2C2C-4742-AE70-72DC97E4F76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89681-89EB-4225-9ED8-E420B77A86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181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131102-2C2C-4742-AE70-72DC97E4F764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789681-89EB-4225-9ED8-E420B77A86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066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png"/>
          <p:cNvPicPr>
            <a:picLocks noChangeAspect="1"/>
          </p:cNvPicPr>
          <p:nvPr userDrawn="1"/>
        </p:nvPicPr>
        <p:blipFill>
          <a:blip r:embed="rId13">
            <a:extLst/>
          </a:blip>
          <a:stretch>
            <a:fillRect/>
          </a:stretch>
        </p:blipFill>
        <p:spPr>
          <a:xfrm>
            <a:off x="522678" y="6422904"/>
            <a:ext cx="1277988" cy="23641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6864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31C39-C4BB-466F-A528-6F6468D8BD7E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36D61-2A94-409E-993A-2DCDC67EBE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527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D213B-41F3-4FDB-B372-1125D99D64BA}" type="datetimeFigureOut">
              <a:rPr lang="nb-NO" smtClean="0"/>
              <a:t>02.05.2017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90CF-7342-4C27-80D2-29FF1538F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667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 preferRelativeResize="0"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Undertittel 1"/>
          <p:cNvSpPr txBox="1">
            <a:spLocks/>
          </p:cNvSpPr>
          <p:nvPr/>
        </p:nvSpPr>
        <p:spPr>
          <a:xfrm>
            <a:off x="491442" y="3266491"/>
            <a:ext cx="8195356" cy="539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b-NO" sz="3600" b="1" kern="0" dirty="0">
                <a:solidFill>
                  <a:schemeClr val="bg1"/>
                </a:solidFill>
              </a:rPr>
              <a:t>Elektronikkbransjen – Fotorådet</a:t>
            </a:r>
          </a:p>
          <a:p>
            <a:pPr>
              <a:defRPr/>
            </a:pPr>
            <a:r>
              <a:rPr lang="nb-NO" b="1" kern="0" dirty="0">
                <a:solidFill>
                  <a:schemeClr val="bg1"/>
                </a:solidFill>
              </a:rPr>
              <a:t>Foto-undersøkelsen 2017</a:t>
            </a:r>
          </a:p>
          <a:p>
            <a:pPr>
              <a:defRPr/>
            </a:pPr>
            <a:endParaRPr lang="nb-NO" sz="3600" b="1" kern="0" dirty="0">
              <a:solidFill>
                <a:schemeClr val="bg1"/>
              </a:solidFill>
            </a:endParaRPr>
          </a:p>
          <a:p>
            <a:pPr>
              <a:defRPr/>
            </a:pPr>
            <a:endParaRPr lang="nb-NO" sz="3600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2326306"/>
            <a:ext cx="79216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>
              <a:buFont typeface="Wingdings" pitchFamily="2" charset="2"/>
              <a:buNone/>
              <a:defRPr lang="nb-NO" sz="2000" b="0" dirty="0">
                <a:solidFill>
                  <a:srgbClr val="4D4D4D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 eaLnBrk="0" hangingPunct="0">
              <a:spcBef>
                <a:spcPct val="20000"/>
              </a:spcBef>
              <a:buClr>
                <a:srgbClr val="4D4D4D"/>
              </a:buClr>
              <a:defRPr/>
            </a:pPr>
            <a:endParaRPr sz="2800" b="1" kern="0" dirty="0">
              <a:solidFill>
                <a:srgbClr val="5F5F5F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91442" y="4681108"/>
            <a:ext cx="79216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>
              <a:buFont typeface="Wingdings" pitchFamily="2" charset="2"/>
              <a:buNone/>
              <a:defRPr lang="nb-NO" sz="2000" b="0" dirty="0">
                <a:solidFill>
                  <a:srgbClr val="4D4D4D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 algn="ctr" eaLnBrk="0" hangingPunct="0">
              <a:spcBef>
                <a:spcPct val="20000"/>
              </a:spcBef>
              <a:buClr>
                <a:srgbClr val="4D4D4D"/>
              </a:buClr>
              <a:defRPr/>
            </a:pPr>
            <a:endParaRPr b="1" kern="0" dirty="0">
              <a:solidFill>
                <a:schemeClr val="bg1"/>
              </a:solidFill>
              <a:latin typeface="+mn-lt"/>
            </a:endParaRPr>
          </a:p>
          <a:p>
            <a:pPr algn="ctr" eaLnBrk="0" hangingPunct="0">
              <a:spcBef>
                <a:spcPct val="20000"/>
              </a:spcBef>
              <a:buClr>
                <a:srgbClr val="4D4D4D"/>
              </a:buClr>
              <a:defRPr/>
            </a:pPr>
            <a:r>
              <a:rPr b="1" kern="0" dirty="0">
                <a:solidFill>
                  <a:schemeClr val="bg1"/>
                </a:solidFill>
                <a:latin typeface="+mn-lt"/>
              </a:rPr>
              <a:t>Prosjektleder/analytiker: </a:t>
            </a:r>
            <a:r>
              <a:rPr lang="nb-NO" b="1" kern="0" dirty="0">
                <a:solidFill>
                  <a:schemeClr val="bg1"/>
                </a:solidFill>
                <a:latin typeface="+mn-lt"/>
              </a:rPr>
              <a:t>Morten Island</a:t>
            </a:r>
          </a:p>
          <a:p>
            <a:pPr algn="ctr" eaLnBrk="0" hangingPunct="0">
              <a:spcBef>
                <a:spcPct val="20000"/>
              </a:spcBef>
              <a:buClr>
                <a:srgbClr val="4D4D4D"/>
              </a:buClr>
              <a:defRPr/>
            </a:pPr>
            <a:endParaRPr b="1" kern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9" name="image4.png" descr="rss.png"/>
          <p:cNvPicPr>
            <a:picLocks noChangeAspect="1"/>
          </p:cNvPicPr>
          <p:nvPr/>
        </p:nvPicPr>
        <p:blipFill>
          <a:blip r:embed="rId3">
            <a:alphaModFix amt="90000"/>
            <a:extLst/>
          </a:blip>
          <a:stretch>
            <a:fillRect/>
          </a:stretch>
        </p:blipFill>
        <p:spPr>
          <a:xfrm>
            <a:off x="3745278" y="426720"/>
            <a:ext cx="3175426" cy="265176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35229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Hvor har du bestilt bildeprodukter siste 12 måneder? 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046260" y="1872538"/>
            <a:ext cx="2363401" cy="34163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Fremgangen vi observerte for bestilling på nett i 2016 er nå reversert.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Aldersgruppen over 55 år </a:t>
            </a:r>
            <a:r>
              <a:rPr lang="nb-NO" sz="12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samt </a:t>
            </a: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den yngste aldersgruppen har i større grad enn andre aldersgrupper bestilt bildeprodukter i butikk.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Aldersgruppen 25-44 år har i større grad enn andre bestilt bildeprodukter på nettet.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Barnefamiliene har i større grad enn andre bestilt bildeprodukter på nettet.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483285" y="6195991"/>
            <a:ext cx="5629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N=711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/>
          </p:nvPr>
        </p:nvGraphicFramePr>
        <p:xfrm>
          <a:off x="250166" y="1306361"/>
          <a:ext cx="5615796" cy="4889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5111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>
            <a:graphicFrameLocks/>
          </p:cNvGraphicFramePr>
          <p:nvPr>
            <p:extLst/>
          </p:nvPr>
        </p:nvGraphicFramePr>
        <p:xfrm>
          <a:off x="523433" y="1479429"/>
          <a:ext cx="5489178" cy="464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Fra hvilken plattform er bildeproduktene bestilt?</a:t>
            </a:r>
            <a:b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2000" dirty="0">
                <a:solidFill>
                  <a:srgbClr val="FF0000"/>
                </a:solidFill>
              </a:rPr>
              <a:t>Nytt spm 2016</a:t>
            </a: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4836901" y="4959794"/>
            <a:ext cx="5629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N=526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162993" y="1694657"/>
            <a:ext cx="2601628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Generelt bestiller så å si alle via sin PC/Mac men 30 % i alderen 16-24 år bestilte bildeproduktene fra mobil mot bare 5 % i aldersgruppen over 55 år.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05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Hvordan tar du vare på dine digitale bilder?</a:t>
            </a:r>
            <a:b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2000" dirty="0">
                <a:solidFill>
                  <a:srgbClr val="FF0000"/>
                </a:solidFill>
              </a:rPr>
              <a:t>Nytt spm 2017</a:t>
            </a:r>
            <a:endParaRPr lang="nb-NO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/>
          </p:nvPr>
        </p:nvGraphicFramePr>
        <p:xfrm>
          <a:off x="431800" y="1341407"/>
          <a:ext cx="5184475" cy="4653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6162993" y="1694657"/>
            <a:ext cx="2601628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 under 34 år lagrer i større grad en de andre bildene på mobilen (49 %).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Alle som oppgir at de er profesjonelle oppgir at de lagrer bildene på egen harddisk. Her har vi andre noe å lære!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Andelen som oftest lagrer hos bildelagringstjeneste er aldersgruppen 25-44 år med (53 %).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Det er flere forskjeller basert på alder.. 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269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/>
          </p:nvPr>
        </p:nvGraphicFramePr>
        <p:xfrm>
          <a:off x="603850" y="1475118"/>
          <a:ext cx="8289984" cy="4954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Aldersgruppen 25-34 år tar i størst grad vare på bildene sine på flere plattformer</a:t>
            </a:r>
            <a:endParaRPr lang="nb-NO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41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>
            <a:graphicFrameLocks/>
          </p:cNvGraphicFramePr>
          <p:nvPr>
            <p:extLst/>
          </p:nvPr>
        </p:nvGraphicFramePr>
        <p:xfrm>
          <a:off x="431800" y="1384539"/>
          <a:ext cx="5641196" cy="4999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hvilken måte har du laget vanlige papirbilder av dine digitale bilder det siste året? 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133809" y="2164367"/>
            <a:ext cx="2363401" cy="249299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Totalt har man i snitt laget ca. 120 vanlige papirbilder det siste året, dette er en oppgang på ca. 20 fra i fjor. 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Jo eldre man er jo flere vanlige papirbilder har man laget siste året. De over 55 år har i snitt laget 160 bilder mens de under 25 år bare har laget 60.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570834" y="5923016"/>
            <a:ext cx="5629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N=617</a:t>
            </a:r>
          </a:p>
        </p:txBody>
      </p:sp>
    </p:spTree>
    <p:extLst>
      <p:ext uri="{BB962C8B-B14F-4D97-AF65-F5344CB8AC3E}">
        <p14:creationId xmlns:p14="http://schemas.microsoft.com/office/powerpoint/2010/main" val="3454272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688975" y="4406900"/>
            <a:ext cx="7772400" cy="13620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dirty="0"/>
              <a:t>Kamera</a:t>
            </a:r>
          </a:p>
        </p:txBody>
      </p:sp>
      <p:pic>
        <p:nvPicPr>
          <p:cNvPr id="3" name="Picture 2" descr="Bilderesultat for kam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2263136"/>
            <a:ext cx="3349625" cy="205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83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882519"/>
              </p:ext>
            </p:extLst>
          </p:nvPr>
        </p:nvGraphicFramePr>
        <p:xfrm>
          <a:off x="261543" y="1248349"/>
          <a:ext cx="5524402" cy="463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Når kjøpte du/noen i husstanden sist nytt kamera?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012160" y="1559591"/>
            <a:ext cx="2592288" cy="32162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Andelen som har kjøpt kamera for 2 eller færre år siden er lavere i år enn i 2016 mens andelen som har kjøpt kamera for 6 år eller mer siden er høyere  enn i 2016. Trenden vi observerte de siste årene forsterkes altså i år og vår prognose om at denne trenden forsterkes når mobiltelefonkameraene forbedres viste seg å stemme.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Menn har i større grad enn kvinner kjøpt kamera for mindre enn 2 år siden (27 % mot 21 %).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5084604" y="5526929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N=1508</a:t>
            </a:r>
          </a:p>
        </p:txBody>
      </p:sp>
      <p:grpSp>
        <p:nvGrpSpPr>
          <p:cNvPr id="7" name="Gruppe 6"/>
          <p:cNvGrpSpPr/>
          <p:nvPr/>
        </p:nvGrpSpPr>
        <p:grpSpPr>
          <a:xfrm>
            <a:off x="2817865" y="2057449"/>
            <a:ext cx="2415047" cy="1967953"/>
            <a:chOff x="2850518" y="2079268"/>
            <a:chExt cx="2415047" cy="1967953"/>
          </a:xfrm>
        </p:grpSpPr>
        <p:sp>
          <p:nvSpPr>
            <p:cNvPr id="3" name="Pil venstre 2"/>
            <p:cNvSpPr/>
            <p:nvPr/>
          </p:nvSpPr>
          <p:spPr>
            <a:xfrm rot="1931665">
              <a:off x="3405606" y="2079268"/>
              <a:ext cx="1859959" cy="251683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Pil venstre 8"/>
            <p:cNvSpPr/>
            <p:nvPr/>
          </p:nvSpPr>
          <p:spPr>
            <a:xfrm rot="9129214">
              <a:off x="2850518" y="3765449"/>
              <a:ext cx="1743945" cy="281772"/>
            </a:xfrm>
            <a:prstGeom prst="leftArrow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81281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782995"/>
              </p:ext>
            </p:extLst>
          </p:nvPr>
        </p:nvGraphicFramePr>
        <p:xfrm>
          <a:off x="212500" y="1196095"/>
          <a:ext cx="5799659" cy="509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Hva slags kamera kjøpte du?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204871" y="1585312"/>
            <a:ext cx="2592288" cy="34009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Andelen som kjøper kompaktkamera har vært stabil mens andelen som kjøper speilreflekskamera har gått litt ned fra 2016 til 2017.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Andelen som kjøper kompaktkamera er høyere blant  aldersgruppen over 65 år.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Andelen som kjøper speilreflekskamera er høyere blant menn og de som har barn under 16 i husstanden.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4668528" y="5669165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N=1405</a:t>
            </a:r>
          </a:p>
        </p:txBody>
      </p:sp>
    </p:spTree>
    <p:extLst>
      <p:ext uri="{BB962C8B-B14F-4D97-AF65-F5344CB8AC3E}">
        <p14:creationId xmlns:p14="http://schemas.microsoft.com/office/powerpoint/2010/main" val="261104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 tilleggsutstyr til kameraet/kameraene kjøpte du? 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5868144" y="1484784"/>
            <a:ext cx="2736304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Generelt holder salget av tilleggsutstyr seg stabilt og andelen som ikke kjøper tilleggsutstyr er fremdeles lav. 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Andelen som kjøper minnekort er høyere blant menn.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340908"/>
              </p:ext>
            </p:extLst>
          </p:nvPr>
        </p:nvGraphicFramePr>
        <p:xfrm>
          <a:off x="236481" y="1206062"/>
          <a:ext cx="5486401" cy="5068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4668528" y="5669165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N=1304</a:t>
            </a:r>
          </a:p>
        </p:txBody>
      </p:sp>
    </p:spTree>
    <p:extLst>
      <p:ext uri="{BB962C8B-B14F-4D97-AF65-F5344CB8AC3E}">
        <p14:creationId xmlns:p14="http://schemas.microsoft.com/office/powerpoint/2010/main" val="2032966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595152"/>
              </p:ext>
            </p:extLst>
          </p:nvPr>
        </p:nvGraphicFramePr>
        <p:xfrm>
          <a:off x="158639" y="1276842"/>
          <a:ext cx="6825486" cy="501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Tilleggsutstyr kjøpt til kameratype kjøpt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6111240" y="1757329"/>
            <a:ext cx="27432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skifte fra kompaktkamera til </a:t>
            </a:r>
          </a:p>
          <a:p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Speilreflekskamera vil </a:t>
            </a:r>
          </a:p>
          <a:p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automatisk føre til en</a:t>
            </a:r>
          </a:p>
          <a:p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økt salg av tilleggsutstyr. En som </a:t>
            </a:r>
          </a:p>
          <a:p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har speilreflekskamera har også i år kjøpt mer enn dobbelt så mye tilleggsutstyr enn</a:t>
            </a:r>
          </a:p>
          <a:p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som har kjøpt kompaktkamera.</a:t>
            </a:r>
          </a:p>
          <a:p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Salg av dronekamera og 360 kamera genererer mye salg av tilleggsutstyr.</a:t>
            </a:r>
          </a:p>
          <a:p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2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520700" y="549275"/>
            <a:ext cx="8255000" cy="530225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Kort om undersøkelsen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31800" y="1628775"/>
            <a:ext cx="8255000" cy="47704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Bakgrunn</a:t>
            </a:r>
          </a:p>
          <a:p>
            <a:pPr lvl="1">
              <a:buBlip>
                <a:blip r:embed="rId2"/>
              </a:buBlip>
            </a:pPr>
            <a:r>
              <a:rPr lang="nb-NO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Undersøkelsen skal gi fotorådet innsikt i folks foto- og kjøpsvaner, kjennskap til kjeder og merker samt fange opp trender i  markedet.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Datainnsamling</a:t>
            </a:r>
            <a:endParaRPr lang="nb-NO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Blip>
                <a:blip r:embed="rId2"/>
              </a:buBlip>
            </a:pPr>
            <a:r>
              <a:rPr lang="nb-NO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Datainnsamlingsmetode: CAWI</a:t>
            </a:r>
          </a:p>
          <a:p>
            <a:pPr lvl="1">
              <a:buBlip>
                <a:blip r:embed="rId2"/>
              </a:buBlip>
            </a:pPr>
            <a:r>
              <a:rPr lang="nb-NO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Tidsperiode for datafangst: Mars/april 2017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Utvalg</a:t>
            </a:r>
            <a:endParaRPr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Blip>
                <a:blip r:embed="rId2"/>
              </a:buBlip>
            </a:pPr>
            <a:r>
              <a:rPr lang="nb-NO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Undersøkelsens univers er Norges befolkning, 16 år og eldre. </a:t>
            </a:r>
          </a:p>
          <a:p>
            <a:pPr lvl="1">
              <a:buBlip>
                <a:blip r:embed="rId2"/>
              </a:buBlip>
            </a:pPr>
            <a:r>
              <a:rPr lang="nb-NO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Utvalget er tilfeldig trukket fra Responspanelet, etter kriteriene kjønn, 6-delt alder og landsdel. Datagrunnlaget er vektet etter tilsvarende struktur. </a:t>
            </a:r>
          </a:p>
          <a:p>
            <a:pPr lvl="1">
              <a:buBlip>
                <a:blip r:embed="rId2"/>
              </a:buBlip>
            </a:pPr>
            <a:r>
              <a:rPr lang="nb-NO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Datagrunnlaget består av 1.508 respondenter. </a:t>
            </a:r>
          </a:p>
        </p:txBody>
      </p:sp>
    </p:spTree>
    <p:extLst>
      <p:ext uri="{BB962C8B-B14F-4D97-AF65-F5344CB8AC3E}">
        <p14:creationId xmlns:p14="http://schemas.microsoft.com/office/powerpoint/2010/main" val="111667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Hvor kjøpte du/din husstand det siste anskaffede kameraet?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057392" y="2070827"/>
            <a:ext cx="2736304" cy="41395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Andelen som kjøpte siste kamera i fotobutikk går litt ned i 2017 mens andelen som har kjøpt kamera i elektronikkbutikk går litt opp. 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Det er spesielt i aldersgruppen over 55 år at flest handler i fysiske fotobutikker (42 %). Det er også i denne aldersgruppen vi finner de som tar mest bilder med kamera (Hobbysegmentet)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Bruken av de fysiske fotobutikkene viser at den kompetansen som finnes i butikkene er viktig for og verdsettes av forbrukerne.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385224"/>
              </p:ext>
            </p:extLst>
          </p:nvPr>
        </p:nvGraphicFramePr>
        <p:xfrm>
          <a:off x="110358" y="1397424"/>
          <a:ext cx="5947033" cy="4812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4668528" y="5669165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N=1405</a:t>
            </a:r>
          </a:p>
        </p:txBody>
      </p:sp>
    </p:spTree>
    <p:extLst>
      <p:ext uri="{BB962C8B-B14F-4D97-AF65-F5344CB8AC3E}">
        <p14:creationId xmlns:p14="http://schemas.microsoft.com/office/powerpoint/2010/main" val="1149833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Hvilke(n) type(r) kamera har du/din husstand?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333691" y="1837561"/>
            <a:ext cx="2376264" cy="35855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Den eneste kameratypen som opplever fremgang er kompaktsystemkamera. 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Kompaktkamera oppnår samme resultat som i fjor mens speilreflekskamera går litt ned.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Av de nye kameratypene er det hhv. 6 % og 5 % som oppgir at de har dashbordkamera og dronekamera.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Barnefamiliene har i større grad enn andre videokamera, </a:t>
            </a:r>
            <a:r>
              <a:rPr lang="nb-NO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actionkamera</a:t>
            </a: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og speilreflekskamera.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5518420" y="5926008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N=1376</a:t>
            </a:r>
          </a:p>
        </p:txBody>
      </p:sp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882166"/>
              </p:ext>
            </p:extLst>
          </p:nvPr>
        </p:nvGraphicFramePr>
        <p:xfrm>
          <a:off x="315309" y="1202629"/>
          <a:ext cx="5878295" cy="5000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uppe 2"/>
          <p:cNvGrpSpPr/>
          <p:nvPr/>
        </p:nvGrpSpPr>
        <p:grpSpPr>
          <a:xfrm>
            <a:off x="2838871" y="1696697"/>
            <a:ext cx="3416978" cy="1896238"/>
            <a:chOff x="2838871" y="1696697"/>
            <a:chExt cx="3416978" cy="1896238"/>
          </a:xfrm>
        </p:grpSpPr>
        <p:sp>
          <p:nvSpPr>
            <p:cNvPr id="8" name="Pil venstre 7"/>
            <p:cNvSpPr/>
            <p:nvPr/>
          </p:nvSpPr>
          <p:spPr>
            <a:xfrm rot="2228209">
              <a:off x="5090105" y="2230097"/>
              <a:ext cx="647584" cy="94733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Pil venstre 8"/>
            <p:cNvSpPr/>
            <p:nvPr/>
          </p:nvSpPr>
          <p:spPr>
            <a:xfrm rot="8189963">
              <a:off x="2838871" y="3537699"/>
              <a:ext cx="617770" cy="55236"/>
            </a:xfrm>
            <a:prstGeom prst="leftArrow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Pil venstre 9"/>
            <p:cNvSpPr/>
            <p:nvPr/>
          </p:nvSpPr>
          <p:spPr>
            <a:xfrm rot="2228209">
              <a:off x="5608265" y="1696697"/>
              <a:ext cx="647584" cy="94733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35732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74338"/>
              </p:ext>
            </p:extLst>
          </p:nvPr>
        </p:nvGraphicFramePr>
        <p:xfrm>
          <a:off x="251716" y="1287064"/>
          <a:ext cx="5975936" cy="516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Hvilke(n) type(r) kamera bruker du/din husstand?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5336975" y="5710564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N=1303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6228184" y="1559590"/>
            <a:ext cx="2626256" cy="19236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Bruken av kompaktkameraer fortsetter å synke. Den viktigste forklaringen er selvsagt at flere bruker mobilkamera der de før brukte kompaktkamera.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Bruken av speilreflekskameraer er fremdeles synkende men trenden er økende for kompaktsystemkamera.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2762671" y="1681057"/>
            <a:ext cx="2731178" cy="2018558"/>
            <a:chOff x="2762671" y="1681057"/>
            <a:chExt cx="2731178" cy="2018558"/>
          </a:xfrm>
        </p:grpSpPr>
        <p:sp>
          <p:nvSpPr>
            <p:cNvPr id="9" name="Pil venstre 8"/>
            <p:cNvSpPr/>
            <p:nvPr/>
          </p:nvSpPr>
          <p:spPr>
            <a:xfrm rot="1472729">
              <a:off x="4846265" y="1681057"/>
              <a:ext cx="647584" cy="94733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Pil venstre 9"/>
            <p:cNvSpPr/>
            <p:nvPr/>
          </p:nvSpPr>
          <p:spPr>
            <a:xfrm rot="1472729">
              <a:off x="4846265" y="2189664"/>
              <a:ext cx="647584" cy="94733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Pil venstre 11"/>
            <p:cNvSpPr/>
            <p:nvPr/>
          </p:nvSpPr>
          <p:spPr>
            <a:xfrm rot="8189963">
              <a:off x="2762671" y="3644379"/>
              <a:ext cx="617770" cy="55236"/>
            </a:xfrm>
            <a:prstGeom prst="leftArrow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88329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00509"/>
              </p:ext>
            </p:extLst>
          </p:nvPr>
        </p:nvGraphicFramePr>
        <p:xfrm>
          <a:off x="188896" y="1119313"/>
          <a:ext cx="5905616" cy="508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Hvilke(n) type(r) kamera har/bruker du/din husstand?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094512" y="1833259"/>
            <a:ext cx="2592288" cy="22929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Generelt er det en del som ikke benytter kameraene sine. Spesielt er det mange som ikke benytter kompaktkamera (23 %-poeng) og videokamera (14 %-poeng)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Barnefamiliene benytter i større grad enn andre speilreflekskamera og videokamera.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4914830" y="5931263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N=1376</a:t>
            </a:r>
          </a:p>
        </p:txBody>
      </p:sp>
      <p:grpSp>
        <p:nvGrpSpPr>
          <p:cNvPr id="9" name="Gruppe 8"/>
          <p:cNvGrpSpPr/>
          <p:nvPr/>
        </p:nvGrpSpPr>
        <p:grpSpPr>
          <a:xfrm>
            <a:off x="3387054" y="1948797"/>
            <a:ext cx="1926328" cy="1288086"/>
            <a:chOff x="3387054" y="1948797"/>
            <a:chExt cx="1926328" cy="1288086"/>
          </a:xfrm>
        </p:grpSpPr>
        <p:sp>
          <p:nvSpPr>
            <p:cNvPr id="8" name="Høyre klammeparentes 7"/>
            <p:cNvSpPr/>
            <p:nvPr/>
          </p:nvSpPr>
          <p:spPr>
            <a:xfrm rot="5400000">
              <a:off x="4719788" y="1667623"/>
              <a:ext cx="312420" cy="87476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Høyre klammeparentes 9"/>
            <p:cNvSpPr/>
            <p:nvPr/>
          </p:nvSpPr>
          <p:spPr>
            <a:xfrm rot="5400000">
              <a:off x="3503277" y="2808240"/>
              <a:ext cx="312420" cy="54486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48063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834169"/>
              </p:ext>
            </p:extLst>
          </p:nvPr>
        </p:nvGraphicFramePr>
        <p:xfrm>
          <a:off x="226405" y="1118476"/>
          <a:ext cx="6005267" cy="5084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Når ditt kompaktkamera skal erstattes, vil du da …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231672" y="1626430"/>
            <a:ext cx="2592288" cy="34163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For første gang er det større andel som vil erstatte et kompaktkamera med kameraet på smarttelefon (23 %) enn med et nytt kompaktkamera (19 %).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Resultatene viser at stadig færre vil erstatte kompaktkameraet med et nytt kompaktkamera. Det er nå i aldersgruppen 25-34 år det er mest aktuelt å erstatte med smarttelefon. 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Den yngste aldersgruppen som har benyttet smarttelefon i mange år er den gruppen som i størst grad vil bytte ut kompaktkameraet med et dronekamera (14 %).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Pil venstre 2"/>
          <p:cNvSpPr/>
          <p:nvPr/>
        </p:nvSpPr>
        <p:spPr>
          <a:xfrm rot="2068037">
            <a:off x="5043715" y="2085977"/>
            <a:ext cx="823831" cy="19929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5419327" y="6202929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N=892</a:t>
            </a:r>
          </a:p>
        </p:txBody>
      </p:sp>
      <p:sp>
        <p:nvSpPr>
          <p:cNvPr id="6" name="Ellipse 5"/>
          <p:cNvSpPr/>
          <p:nvPr/>
        </p:nvSpPr>
        <p:spPr>
          <a:xfrm>
            <a:off x="4853354" y="1541584"/>
            <a:ext cx="468923" cy="2696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941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448671"/>
              </p:ext>
            </p:extLst>
          </p:nvPr>
        </p:nvGraphicFramePr>
        <p:xfrm>
          <a:off x="152400" y="1742088"/>
          <a:ext cx="6057880" cy="471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675739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Sist gang du kjøpte mobiltelefon, hvor viktig var kvaliteten på mobilkameraet for ditt valg av mobiltelefon?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210280" y="1610410"/>
            <a:ext cx="2736304" cy="39549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Kvaliteten på mobilkamera er mer viktig  i 2017 enn i 2016 for mange når de kjøper mobiltelefon. Trenden om at det blir viktigere fortsetter.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Kvaliteten på mobilkameraet er fremdeles viktigere for kvinner enn for menn (4,5 mot 4,0) og for aldersgruppen 35-44 år som scorer et snitt på 4,5. Like viktig er det for de som har barn (4,5).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4970780" y="5463596"/>
            <a:ext cx="914400" cy="964836"/>
            <a:chOff x="4970780" y="5463596"/>
            <a:chExt cx="914400" cy="964836"/>
          </a:xfrm>
        </p:grpSpPr>
        <p:sp>
          <p:nvSpPr>
            <p:cNvPr id="4" name="TekstSylinder 1"/>
            <p:cNvSpPr txBox="1"/>
            <p:nvPr/>
          </p:nvSpPr>
          <p:spPr>
            <a:xfrm>
              <a:off x="4970780" y="5463596"/>
              <a:ext cx="914400" cy="690338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100" dirty="0"/>
                <a:t>Snitt 2014: 3,7</a:t>
              </a:r>
              <a:br>
                <a:rPr lang="nb-NO" sz="1100" dirty="0"/>
              </a:br>
              <a:r>
                <a:rPr lang="nb-NO" sz="1100" dirty="0"/>
                <a:t>Snitt 2015: 3.9</a:t>
              </a:r>
            </a:p>
            <a:p>
              <a:r>
                <a:rPr lang="nb-NO" dirty="0"/>
                <a:t>Snitt 2016: 3,9</a:t>
              </a:r>
              <a:br>
                <a:rPr lang="nb-NO" dirty="0"/>
              </a:br>
              <a:r>
                <a:rPr lang="nb-NO" dirty="0"/>
                <a:t>Snitt 2017: 4,2</a:t>
              </a:r>
              <a:endParaRPr lang="nb-NO" sz="1100" dirty="0"/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4970780" y="6166822"/>
              <a:ext cx="6351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 dirty="0"/>
                <a:t>N=1508</a:t>
              </a:r>
            </a:p>
          </p:txBody>
        </p:sp>
      </p:grpSp>
      <p:sp>
        <p:nvSpPr>
          <p:cNvPr id="6" name="Rektangel 5"/>
          <p:cNvSpPr/>
          <p:nvPr/>
        </p:nvSpPr>
        <p:spPr>
          <a:xfrm>
            <a:off x="4724400" y="5463596"/>
            <a:ext cx="1485880" cy="964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526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431800" y="675739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Hvilket kamera av mobiltelefonkameraet og et vanlig kamera bruker du normalt å ta bilder med i følgende situasjoner: </a:t>
            </a:r>
          </a:p>
          <a:p>
            <a:pPr algn="l">
              <a:defRPr/>
            </a:pPr>
            <a:r>
              <a:rPr lang="nb-NO" sz="1800" dirty="0">
                <a:solidFill>
                  <a:srgbClr val="FF0000"/>
                </a:solidFill>
              </a:rPr>
              <a:t>Nytt spm 2017</a:t>
            </a:r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22930"/>
              </p:ext>
            </p:extLst>
          </p:nvPr>
        </p:nvGraphicFramePr>
        <p:xfrm>
          <a:off x="109130" y="1837426"/>
          <a:ext cx="6101150" cy="4451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6407696" y="2041731"/>
            <a:ext cx="2736304" cy="37702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Mobilkamera brukes oftest i alle situasjoner, spesielt på skole/jobb, sosiale arrangement og hjemme i hverdagen.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Når vi er på ferie og i selskaper er kameraet oftere med og brukes dermed oftere.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Det er forskjeller mellom menn og kvinner..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506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515508"/>
              </p:ext>
            </p:extLst>
          </p:nvPr>
        </p:nvGraphicFramePr>
        <p:xfrm>
          <a:off x="187893" y="1689475"/>
          <a:ext cx="8543925" cy="446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tel 1"/>
          <p:cNvSpPr txBox="1">
            <a:spLocks/>
          </p:cNvSpPr>
          <p:nvPr/>
        </p:nvSpPr>
        <p:spPr>
          <a:xfrm>
            <a:off x="431800" y="675739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Kvinner bruker oftere mobilkamera enn menn mens menn oftere bruker vanlig kamera enn kvinner</a:t>
            </a:r>
          </a:p>
        </p:txBody>
      </p:sp>
      <p:grpSp>
        <p:nvGrpSpPr>
          <p:cNvPr id="8" name="Gruppe 7"/>
          <p:cNvGrpSpPr/>
          <p:nvPr/>
        </p:nvGrpSpPr>
        <p:grpSpPr>
          <a:xfrm>
            <a:off x="5906217" y="2984739"/>
            <a:ext cx="2369389" cy="2700067"/>
            <a:chOff x="5906217" y="2984739"/>
            <a:chExt cx="2369389" cy="2700067"/>
          </a:xfrm>
        </p:grpSpPr>
        <p:sp>
          <p:nvSpPr>
            <p:cNvPr id="4" name="Ellipse 3"/>
            <p:cNvSpPr/>
            <p:nvPr/>
          </p:nvSpPr>
          <p:spPr>
            <a:xfrm>
              <a:off x="7893168" y="2984739"/>
              <a:ext cx="382438" cy="33067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Ellipse 4"/>
            <p:cNvSpPr/>
            <p:nvPr/>
          </p:nvSpPr>
          <p:spPr>
            <a:xfrm>
              <a:off x="5906217" y="3740988"/>
              <a:ext cx="382438" cy="33067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Ellipse 5"/>
            <p:cNvSpPr/>
            <p:nvPr/>
          </p:nvSpPr>
          <p:spPr>
            <a:xfrm>
              <a:off x="7640127" y="4505863"/>
              <a:ext cx="382438" cy="33067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Ellipse 6"/>
            <p:cNvSpPr/>
            <p:nvPr/>
          </p:nvSpPr>
          <p:spPr>
            <a:xfrm>
              <a:off x="5906217" y="5354128"/>
              <a:ext cx="382438" cy="33067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" name="Gruppe 8"/>
          <p:cNvGrpSpPr/>
          <p:nvPr/>
        </p:nvGrpSpPr>
        <p:grpSpPr>
          <a:xfrm>
            <a:off x="3388742" y="2464277"/>
            <a:ext cx="2038709" cy="3487947"/>
            <a:chOff x="3388742" y="2464277"/>
            <a:chExt cx="2038709" cy="3487947"/>
          </a:xfrm>
        </p:grpSpPr>
        <p:sp>
          <p:nvSpPr>
            <p:cNvPr id="10" name="Ellipse 9"/>
            <p:cNvSpPr/>
            <p:nvPr/>
          </p:nvSpPr>
          <p:spPr>
            <a:xfrm>
              <a:off x="3388742" y="2464277"/>
              <a:ext cx="382438" cy="330678"/>
            </a:xfrm>
            <a:prstGeom prst="ellipse">
              <a:avLst/>
            </a:prstGeom>
            <a:noFill/>
            <a:ln>
              <a:solidFill>
                <a:srgbClr val="99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Ellipse 10"/>
            <p:cNvSpPr/>
            <p:nvPr/>
          </p:nvSpPr>
          <p:spPr>
            <a:xfrm>
              <a:off x="3670538" y="3301039"/>
              <a:ext cx="382438" cy="330678"/>
            </a:xfrm>
            <a:prstGeom prst="ellipse">
              <a:avLst/>
            </a:prstGeom>
            <a:noFill/>
            <a:ln>
              <a:solidFill>
                <a:srgbClr val="99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Ellipse 11"/>
            <p:cNvSpPr/>
            <p:nvPr/>
          </p:nvSpPr>
          <p:spPr>
            <a:xfrm>
              <a:off x="4763217" y="4037159"/>
              <a:ext cx="382438" cy="330678"/>
            </a:xfrm>
            <a:prstGeom prst="ellipse">
              <a:avLst/>
            </a:prstGeom>
            <a:noFill/>
            <a:ln>
              <a:solidFill>
                <a:srgbClr val="99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/>
          </p:nvSpPr>
          <p:spPr>
            <a:xfrm>
              <a:off x="5045013" y="5621546"/>
              <a:ext cx="382438" cy="330678"/>
            </a:xfrm>
            <a:prstGeom prst="ellipse">
              <a:avLst/>
            </a:prstGeom>
            <a:noFill/>
            <a:ln>
              <a:solidFill>
                <a:srgbClr val="99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Ellipse 13"/>
            <p:cNvSpPr/>
            <p:nvPr/>
          </p:nvSpPr>
          <p:spPr>
            <a:xfrm>
              <a:off x="4061602" y="4836541"/>
              <a:ext cx="382438" cy="330678"/>
            </a:xfrm>
            <a:prstGeom prst="ellipse">
              <a:avLst/>
            </a:prstGeom>
            <a:noFill/>
            <a:ln>
              <a:solidFill>
                <a:srgbClr val="99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91157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130054"/>
              </p:ext>
            </p:extLst>
          </p:nvPr>
        </p:nvGraphicFramePr>
        <p:xfrm>
          <a:off x="173419" y="1458310"/>
          <a:ext cx="6132787" cy="486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 du/din husstand planer om å kjøpe nytt kamera i løpet av 2017/2018?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427480" y="2060848"/>
            <a:ext cx="2497493" cy="35855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Fra 2016 til 2017 øker andelen som har planer om å kjøpe nytt kamera det neste året med 1 prosentpoeng.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Menn oppgir i større grad enn kvinner at de skal kjøpe nytt kamera, 11 % mot 6 % 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Aldersgruppen 16-24 år har størst ønske om nytt kamera i 2017/2018, der svarer 13 % ja.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252228" y="5691275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N=1508</a:t>
            </a:r>
          </a:p>
        </p:txBody>
      </p:sp>
    </p:spTree>
    <p:extLst>
      <p:ext uri="{BB962C8B-B14F-4D97-AF65-F5344CB8AC3E}">
        <p14:creationId xmlns:p14="http://schemas.microsoft.com/office/powerpoint/2010/main" val="3962216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00023"/>
              </p:ext>
            </p:extLst>
          </p:nvPr>
        </p:nvGraphicFramePr>
        <p:xfrm>
          <a:off x="1" y="1544858"/>
          <a:ext cx="6084222" cy="4369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Hva er hovedårsaken til at du ikke skal kjøpe nytt kamera i 2017/2018? 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090976" y="1780325"/>
            <a:ext cx="2736304" cy="2492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47 % av de som ikke skal kjøpe nytt kamera det neste året, oppgir at de ikke skal kjøpe nytt kamera pga. at kameraet de har på sin mobiltelefon dekker deres behov. 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Omregnet* kan vi si at ca. 43 % av det potensielle markedet  bortfaller i 2017/2018 grunnet mobilkameraet. Vi kan på bakgrunn av disse 4 målingene si at trenden er økende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224306" y="5909597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N=1364</a:t>
            </a:r>
          </a:p>
        </p:txBody>
      </p:sp>
      <p:sp>
        <p:nvSpPr>
          <p:cNvPr id="6" name="Rektangel 5"/>
          <p:cNvSpPr/>
          <p:nvPr/>
        </p:nvSpPr>
        <p:spPr>
          <a:xfrm>
            <a:off x="330593" y="5914314"/>
            <a:ext cx="62530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* 47 % av 1364 respondenter = 43 % av 1514 respondenter</a:t>
            </a:r>
          </a:p>
        </p:txBody>
      </p:sp>
      <p:sp>
        <p:nvSpPr>
          <p:cNvPr id="3" name="Pil høyre 2"/>
          <p:cNvSpPr/>
          <p:nvPr/>
        </p:nvSpPr>
        <p:spPr>
          <a:xfrm rot="19209733">
            <a:off x="4544674" y="2961506"/>
            <a:ext cx="849086" cy="130629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5899491" y="52904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528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Bildeprodukter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993" y="2115503"/>
            <a:ext cx="3199447" cy="212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593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303309"/>
              </p:ext>
            </p:extLst>
          </p:nvPr>
        </p:nvGraphicFramePr>
        <p:xfrm>
          <a:off x="431800" y="1186132"/>
          <a:ext cx="5718156" cy="464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Hvilke(n) type kamera planlegger du å kjøpe?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408429" y="1746065"/>
            <a:ext cx="2363401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Gjelder kun de som har oppgitt at de ønsker å kjøpe nytt kamera i 2017/2018.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Andelen som planlegger å kjøpe </a:t>
            </a:r>
            <a:r>
              <a:rPr lang="nb-NO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actionkamera</a:t>
            </a: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stiger  nå med  6 %-poeng mens andelen som sier de skal kjøpe speilreflekskamera synker med 11 %-poeng.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8 % skal kjøpe dronekamera og 6 % </a:t>
            </a:r>
            <a:r>
              <a:rPr lang="nb-NO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dashbordlamera</a:t>
            </a: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431800" y="5459850"/>
            <a:ext cx="5580360" cy="10002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Benevnelser benyttet tidligere </a:t>
            </a: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Digitalt kompaktkamera = Kompaktkamera </a:t>
            </a: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Digitalt speilreflekskamera = Speilreflekskamera </a:t>
            </a: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Digitalt videokamera = Videokamera</a:t>
            </a:r>
            <a:endParaRPr lang="nb-NO" sz="11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5586981" y="5565334"/>
            <a:ext cx="5629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N=122</a:t>
            </a:r>
          </a:p>
        </p:txBody>
      </p:sp>
    </p:spTree>
    <p:extLst>
      <p:ext uri="{BB962C8B-B14F-4D97-AF65-F5344CB8AC3E}">
        <p14:creationId xmlns:p14="http://schemas.microsoft.com/office/powerpoint/2010/main" val="1735904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265140"/>
              </p:ext>
            </p:extLst>
          </p:nvPr>
        </p:nvGraphicFramePr>
        <p:xfrm>
          <a:off x="316392" y="1322413"/>
          <a:ext cx="5819775" cy="474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Når du neste gang kjøper kamera, hva vil </a:t>
            </a:r>
            <a:b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legge mest vekt på?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386728" y="1883917"/>
            <a:ext cx="2363401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Gjelder kun de som har oppgitt at de ønsker å kjøpe nytt kamera i 2017/2018.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Flere ønsker nå et kamera med raskere </a:t>
            </a:r>
            <a:r>
              <a:rPr lang="nb-NO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reakjsonstid</a:t>
            </a: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neste gang de kjøper kamera. 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134825" y="5809016"/>
            <a:ext cx="5629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N=123</a:t>
            </a:r>
          </a:p>
        </p:txBody>
      </p:sp>
    </p:spTree>
    <p:extLst>
      <p:ext uri="{BB962C8B-B14F-4D97-AF65-F5344CB8AC3E}">
        <p14:creationId xmlns:p14="http://schemas.microsoft.com/office/powerpoint/2010/main" val="232065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>
            <a:graphicFrameLocks/>
          </p:cNvGraphicFramePr>
          <p:nvPr>
            <p:extLst/>
          </p:nvPr>
        </p:nvGraphicFramePr>
        <p:xfrm>
          <a:off x="431800" y="1566370"/>
          <a:ext cx="7539008" cy="4116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Antall bilder totalt sett når ny rekord, og andelen tatt med mobilkamera er første gang størst </a:t>
            </a:r>
          </a:p>
        </p:txBody>
      </p:sp>
      <p:grpSp>
        <p:nvGrpSpPr>
          <p:cNvPr id="2" name="Gruppe 1"/>
          <p:cNvGrpSpPr/>
          <p:nvPr/>
        </p:nvGrpSpPr>
        <p:grpSpPr>
          <a:xfrm>
            <a:off x="6019151" y="2326587"/>
            <a:ext cx="2310663" cy="2935400"/>
            <a:chOff x="6019151" y="2326587"/>
            <a:chExt cx="2310663" cy="2935400"/>
          </a:xfrm>
        </p:grpSpPr>
        <p:sp>
          <p:nvSpPr>
            <p:cNvPr id="7" name="TekstSylinder 6"/>
            <p:cNvSpPr txBox="1"/>
            <p:nvPr/>
          </p:nvSpPr>
          <p:spPr>
            <a:xfrm>
              <a:off x="6232984" y="4892655"/>
              <a:ext cx="7777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(32 %)</a:t>
              </a:r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6019151" y="4068870"/>
              <a:ext cx="7777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(38 %)</a:t>
              </a:r>
            </a:p>
          </p:txBody>
        </p:sp>
        <p:sp>
          <p:nvSpPr>
            <p:cNvPr id="12" name="TekstSylinder 11"/>
            <p:cNvSpPr txBox="1"/>
            <p:nvPr/>
          </p:nvSpPr>
          <p:spPr>
            <a:xfrm>
              <a:off x="6304082" y="3183477"/>
              <a:ext cx="7777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(48 %)</a:t>
              </a:r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7552037" y="2326587"/>
              <a:ext cx="7777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(52 %)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364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>
            <a:graphicFrameLocks/>
          </p:cNvGraphicFramePr>
          <p:nvPr>
            <p:extLst/>
          </p:nvPr>
        </p:nvGraphicFramePr>
        <p:xfrm>
          <a:off x="266173" y="1384538"/>
          <a:ext cx="5539404" cy="4897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 du fremkalt bilder tatt med mobiltelefon?</a:t>
            </a:r>
            <a:b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nb-N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4838173" y="6020196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N=1508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5953987" y="1887824"/>
            <a:ext cx="2601628" cy="489364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Det at 37 % har fremkalt bilder tatt med mobiltelefonen er positivt og det blir spennende å følge utviklingen de neste årene. Trenden internasjonalt er at flere fremkaller bilder tatt med mobil via enkle </a:t>
            </a:r>
            <a:r>
              <a:rPr lang="nb-NO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bestillingsapper</a:t>
            </a: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59 % av de med hjemmeboende barn under 16 år har fremkalt bilder tatt med mobiltelefonen.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Aldersgruppen 25-44 har i større grad enn andre aldersgrupper fremkalt bilder tatt med mobiltelefonen (50 %).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Resultatene viser at barnefamiliene i stor grad printer ut bilder uavhengig av hvilket kamera de er tatt med. 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1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431800" y="675739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Hvilket kamera av mobiltelefonkameraet og et vanlig kamera bruker du normalt å ta bilder med I følgende situasjoner: </a:t>
            </a:r>
          </a:p>
          <a:p>
            <a:pPr algn="l">
              <a:defRPr/>
            </a:pPr>
            <a:r>
              <a:rPr lang="nb-NO" sz="1800" dirty="0">
                <a:solidFill>
                  <a:srgbClr val="FF0000"/>
                </a:solidFill>
              </a:rPr>
              <a:t>Nytt spm 2017</a:t>
            </a:r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/>
          </p:nvPr>
        </p:nvGraphicFramePr>
        <p:xfrm>
          <a:off x="109130" y="1837426"/>
          <a:ext cx="6101150" cy="4451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6407696" y="2041731"/>
            <a:ext cx="2736304" cy="37702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Mobilkamera brukes oftest i alle situasjoner, spesielt på skole/jobb, sosiale arrangement og hjemme i hverdagen.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Når vi er på ferie og i selskaper er kameraet oftere med og brukes dermed oftere.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Det er forskjeller mellom menn og kvinner..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44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>
            <a:graphicFrameLocks/>
          </p:cNvGraphicFramePr>
          <p:nvPr>
            <p:extLst/>
          </p:nvPr>
        </p:nvGraphicFramePr>
        <p:xfrm>
          <a:off x="152400" y="1742088"/>
          <a:ext cx="6057880" cy="471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 txBox="1">
            <a:spLocks/>
          </p:cNvSpPr>
          <p:nvPr/>
        </p:nvSpPr>
        <p:spPr>
          <a:xfrm>
            <a:off x="431800" y="675739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Sist gang du kjøpte mobiltelefon, hvor viktig var kvaliteten på mobilkameraet for ditt valg av mobiltelefon?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210280" y="1610410"/>
            <a:ext cx="2736304" cy="39549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nb-NO" sz="11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Kvaliteten på mobilkamera er mer viktig  i 2017 enn i 2016 for mange når de kjøper mobiltelefon. Trenden om at det blir viktigere fortsetter.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Kvaliteten på mobilkameraet er fremdeles viktigere for kvinner enn for menn (4,5 mot 4,0) og for aldersgruppen 35-44 år som scorer et snitt på 4,5. Like viktig er det for de som har barn (4,5).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4970780" y="5463596"/>
            <a:ext cx="914400" cy="964836"/>
            <a:chOff x="4970780" y="5463596"/>
            <a:chExt cx="914400" cy="964836"/>
          </a:xfrm>
        </p:grpSpPr>
        <p:sp>
          <p:nvSpPr>
            <p:cNvPr id="4" name="TekstSylinder 1"/>
            <p:cNvSpPr txBox="1"/>
            <p:nvPr/>
          </p:nvSpPr>
          <p:spPr>
            <a:xfrm>
              <a:off x="4970780" y="5463596"/>
              <a:ext cx="914400" cy="690338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100" dirty="0"/>
                <a:t>Snitt 2014: 3,7</a:t>
              </a:r>
              <a:br>
                <a:rPr lang="nb-NO" sz="1100" dirty="0"/>
              </a:br>
              <a:r>
                <a:rPr lang="nb-NO" sz="1100" dirty="0"/>
                <a:t>Snitt 2015: 3.9</a:t>
              </a:r>
            </a:p>
            <a:p>
              <a:r>
                <a:rPr lang="nb-NO" dirty="0"/>
                <a:t>Snitt 2016: 3,9</a:t>
              </a:r>
              <a:br>
                <a:rPr lang="nb-NO" dirty="0"/>
              </a:br>
              <a:r>
                <a:rPr lang="nb-NO" dirty="0"/>
                <a:t>Snitt 2017: 4,2</a:t>
              </a:r>
              <a:endParaRPr lang="nb-NO" sz="1100" dirty="0"/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4970780" y="6166822"/>
              <a:ext cx="6351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 dirty="0"/>
                <a:t>N=1508</a:t>
              </a:r>
            </a:p>
          </p:txBody>
        </p:sp>
      </p:grpSp>
      <p:sp>
        <p:nvSpPr>
          <p:cNvPr id="6" name="Rektangel 5"/>
          <p:cNvSpPr/>
          <p:nvPr/>
        </p:nvSpPr>
        <p:spPr>
          <a:xfrm>
            <a:off x="4724400" y="5463596"/>
            <a:ext cx="1485880" cy="964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93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>
            <a:graphicFrameLocks/>
          </p:cNvGraphicFramePr>
          <p:nvPr>
            <p:extLst/>
          </p:nvPr>
        </p:nvGraphicFramePr>
        <p:xfrm>
          <a:off x="431799" y="1393166"/>
          <a:ext cx="5667075" cy="485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5547336" y="625305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N=1508</a:t>
            </a:r>
          </a:p>
        </p:txBody>
      </p:sp>
      <p:sp>
        <p:nvSpPr>
          <p:cNvPr id="3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 bildeprodukter har du kjøpt av egne bilder siste året?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182447" y="1595439"/>
            <a:ext cx="2363401" cy="4154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Trenden med at vi kjøper mindre papirbilder ser ut til å stoppe opp i år.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Kvinner har i større grad enn menn kjøpt vanlige papirbilder, temakort og kalendere.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Barnefamiliene har i større grad enn andre kjøpt alle de ulike bildeproduktene.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Gruppen som kun tar bilder med mobilkamera </a:t>
            </a: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kjøper </a:t>
            </a: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i mindre grad enn andre mindre av alle produktene. 66 %% i denne gruppen har ikke kjøpt billedprodukter av egne bilder. Dette er dog en nedgang på 7 prosentpoeng fra 2016!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9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>
            <a:graphicFrameLocks/>
          </p:cNvGraphicFramePr>
          <p:nvPr>
            <p:extLst/>
          </p:nvPr>
        </p:nvGraphicFramePr>
        <p:xfrm>
          <a:off x="103516" y="1433304"/>
          <a:ext cx="6003985" cy="4960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5306668" y="626335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N=1498</a:t>
            </a:r>
          </a:p>
        </p:txBody>
      </p:sp>
      <p:sp>
        <p:nvSpPr>
          <p:cNvPr id="2" name="Tittel 1"/>
          <p:cNvSpPr txBox="1">
            <a:spLocks/>
          </p:cNvSpPr>
          <p:nvPr/>
        </p:nvSpPr>
        <p:spPr>
          <a:xfrm>
            <a:off x="431800" y="549275"/>
            <a:ext cx="825500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 bildeprodukter tror du at du vil komme til å kjøpe i nærmeste fremtid? 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046260" y="2067091"/>
            <a:ext cx="2363401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Kvinner planlegger i større grad enn menn å kjøpe vanlige papirbilder, fotobok  og temakort.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Barnefamiliene planlegger i større grad enn andre å kjøpe alle produktene som er nevnt.</a:t>
            </a: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r>
              <a:rPr lang="nb-N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Vanlige papirbilder har snudd nedgangen!</a:t>
            </a:r>
          </a:p>
          <a:p>
            <a:pPr>
              <a:defRPr/>
            </a:pPr>
            <a:endParaRPr lang="nb-NO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nb-NO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84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25094</TotalTime>
  <Words>1914</Words>
  <Application>Microsoft Office PowerPoint</Application>
  <PresentationFormat>Skjermfremvisning (4:3)</PresentationFormat>
  <Paragraphs>255</Paragraphs>
  <Slides>31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31</vt:i4>
      </vt:variant>
    </vt:vector>
  </HeadingPairs>
  <TitlesOfParts>
    <vt:vector size="38" baseType="lpstr">
      <vt:lpstr>Arial</vt:lpstr>
      <vt:lpstr>Calibri</vt:lpstr>
      <vt:lpstr>Verdana</vt:lpstr>
      <vt:lpstr>Wingdings</vt:lpstr>
      <vt:lpstr>Office-tema</vt:lpstr>
      <vt:lpstr>Egendefinert utforming</vt:lpstr>
      <vt:lpstr>1_Egendefinert utforming</vt:lpstr>
      <vt:lpstr>PowerPoint-presentasjon</vt:lpstr>
      <vt:lpstr>Kort om undersøkelsen</vt:lpstr>
      <vt:lpstr>Bildeprodukter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Respons Analyse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Pernille Rygh</dc:creator>
  <cp:lastModifiedBy>Marte Ottemo</cp:lastModifiedBy>
  <cp:revision>624</cp:revision>
  <cp:lastPrinted>2012-04-10T08:04:12Z</cp:lastPrinted>
  <dcterms:created xsi:type="dcterms:W3CDTF">2012-02-08T12:20:30Z</dcterms:created>
  <dcterms:modified xsi:type="dcterms:W3CDTF">2017-05-02T13:00:21Z</dcterms:modified>
</cp:coreProperties>
</file>