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7" r:id="rId2"/>
    <p:sldId id="319" r:id="rId3"/>
    <p:sldId id="326" r:id="rId4"/>
    <p:sldId id="328" r:id="rId5"/>
    <p:sldId id="418" r:id="rId6"/>
    <p:sldId id="421" r:id="rId7"/>
    <p:sldId id="454" r:id="rId8"/>
    <p:sldId id="455" r:id="rId9"/>
    <p:sldId id="458" r:id="rId10"/>
    <p:sldId id="456" r:id="rId11"/>
    <p:sldId id="457" r:id="rId12"/>
    <p:sldId id="431" r:id="rId13"/>
    <p:sldId id="432" r:id="rId14"/>
    <p:sldId id="459" r:id="rId15"/>
    <p:sldId id="433" r:id="rId16"/>
    <p:sldId id="434" r:id="rId17"/>
    <p:sldId id="417" r:id="rId18"/>
    <p:sldId id="322" r:id="rId19"/>
    <p:sldId id="327" r:id="rId20"/>
    <p:sldId id="330" r:id="rId21"/>
    <p:sldId id="329" r:id="rId22"/>
    <p:sldId id="269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n Island" initials="MI" lastIdx="1" clrIdx="0">
    <p:extLst>
      <p:ext uri="{19B8F6BF-5375-455C-9EA6-DF929625EA0E}">
        <p15:presenceInfo xmlns:p15="http://schemas.microsoft.com/office/powerpoint/2012/main" userId="S-1-5-21-2061341918-2185372353-1909436498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F32"/>
    <a:srgbClr val="3EB05A"/>
    <a:srgbClr val="3EB074"/>
    <a:srgbClr val="FFE947"/>
    <a:srgbClr val="FFE737"/>
    <a:srgbClr val="FFEB53"/>
    <a:srgbClr val="FFEA4F"/>
    <a:srgbClr val="52AAF4"/>
    <a:srgbClr val="86CDC7"/>
    <a:srgbClr val="7B7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016" autoAdjust="0"/>
  </p:normalViewPr>
  <p:slideViewPr>
    <p:cSldViewPr snapToGrid="0">
      <p:cViewPr varScale="1">
        <p:scale>
          <a:sx n="61" d="100"/>
          <a:sy n="61" d="100"/>
        </p:scale>
        <p:origin x="114" y="13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106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'Ark1'!$F$2:$F$11</c:f>
              <c:numCache>
                <c:formatCode>0%</c:formatCode>
                <c:ptCount val="10"/>
                <c:pt idx="0">
                  <c:v>0.53</c:v>
                </c:pt>
                <c:pt idx="1">
                  <c:v>0.36</c:v>
                </c:pt>
                <c:pt idx="2">
                  <c:v>0.26</c:v>
                </c:pt>
                <c:pt idx="3">
                  <c:v>0.21</c:v>
                </c:pt>
                <c:pt idx="4">
                  <c:v>0.25</c:v>
                </c:pt>
                <c:pt idx="5">
                  <c:v>0.19</c:v>
                </c:pt>
                <c:pt idx="6">
                  <c:v>0.28999999999999998</c:v>
                </c:pt>
                <c:pt idx="7">
                  <c:v>0.11</c:v>
                </c:pt>
                <c:pt idx="8">
                  <c:v>0.08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'Ark1'!$G$1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'Ark1'!$G$2:$G$11</c:f>
              <c:numCache>
                <c:formatCode>0%</c:formatCode>
                <c:ptCount val="10"/>
                <c:pt idx="0">
                  <c:v>0.60207580192249499</c:v>
                </c:pt>
                <c:pt idx="1">
                  <c:v>0.39909346656299</c:v>
                </c:pt>
                <c:pt idx="2">
                  <c:v>0.22601204853513701</c:v>
                </c:pt>
                <c:pt idx="3">
                  <c:v>0.24092532698184702</c:v>
                </c:pt>
                <c:pt idx="4">
                  <c:v>0.23514316677042899</c:v>
                </c:pt>
                <c:pt idx="5">
                  <c:v>0.19088980653627899</c:v>
                </c:pt>
                <c:pt idx="6">
                  <c:v>0.273732230089821</c:v>
                </c:pt>
                <c:pt idx="7">
                  <c:v>0.116553586790011</c:v>
                </c:pt>
                <c:pt idx="8">
                  <c:v>7.4857504888904899E-2</c:v>
                </c:pt>
                <c:pt idx="9">
                  <c:v>8.2037013595934793E-2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ser>
          <c:idx val="2"/>
          <c:order val="2"/>
          <c:tx>
            <c:strRef>
              <c:f>'Ark1'!$H$1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99500">
                  <a:srgbClr val="E83F45">
                    <a:lumMod val="80000"/>
                    <a:lumOff val="20000"/>
                  </a:srgbClr>
                </a:gs>
                <a:gs pos="79000">
                  <a:srgbClr val="E83F45">
                    <a:lumMod val="80000"/>
                    <a:lumOff val="20000"/>
                  </a:srgbClr>
                </a:gs>
                <a:gs pos="88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84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'Ark1'!$H$2:$H$11</c:f>
              <c:numCache>
                <c:formatCode>0%</c:formatCode>
                <c:ptCount val="10"/>
                <c:pt idx="0">
                  <c:v>0.51315352630377797</c:v>
                </c:pt>
                <c:pt idx="1">
                  <c:v>0.41110490844974701</c:v>
                </c:pt>
                <c:pt idx="2">
                  <c:v>0.30035890978805196</c:v>
                </c:pt>
                <c:pt idx="3">
                  <c:v>0.23875953145942203</c:v>
                </c:pt>
                <c:pt idx="4">
                  <c:v>0.25461929116937698</c:v>
                </c:pt>
                <c:pt idx="5">
                  <c:v>0.215207231849285</c:v>
                </c:pt>
                <c:pt idx="6">
                  <c:v>0.26734262717995599</c:v>
                </c:pt>
                <c:pt idx="7">
                  <c:v>0.135865112457524</c:v>
                </c:pt>
                <c:pt idx="8">
                  <c:v>5.1224550911484805E-2</c:v>
                </c:pt>
                <c:pt idx="9">
                  <c:v>8.6489177815536097E-2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C-4464-A8C4-82EBE96A0599}"/>
            </c:ext>
          </c:extLst>
        </c:ser>
        <c:ser>
          <c:idx val="3"/>
          <c:order val="3"/>
          <c:tx>
            <c:strRef>
              <c:f>'Ark1'!$I$1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'Ark1'!$I$2:$I$11</c:f>
              <c:numCache>
                <c:formatCode>0%</c:formatCode>
                <c:ptCount val="10"/>
                <c:pt idx="0">
                  <c:v>0.54115349356291698</c:v>
                </c:pt>
                <c:pt idx="1">
                  <c:v>0.42229662401849505</c:v>
                </c:pt>
                <c:pt idx="2">
                  <c:v>0.23960035606573998</c:v>
                </c:pt>
                <c:pt idx="3">
                  <c:v>0.24743911674439101</c:v>
                </c:pt>
                <c:pt idx="4">
                  <c:v>0.22652689757795599</c:v>
                </c:pt>
                <c:pt idx="5">
                  <c:v>0.20682370760094099</c:v>
                </c:pt>
                <c:pt idx="6">
                  <c:v>0.23</c:v>
                </c:pt>
                <c:pt idx="7">
                  <c:v>9.1686927870115897E-2</c:v>
                </c:pt>
                <c:pt idx="8">
                  <c:v>5.0513505254627E-2</c:v>
                </c:pt>
                <c:pt idx="9">
                  <c:v>9.1726785975261599E-2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6C-4464-A8C4-82EBE96A0599}"/>
            </c:ext>
          </c:extLst>
        </c:ser>
        <c:ser>
          <c:idx val="4"/>
          <c:order val="4"/>
          <c:tx>
            <c:strRef>
              <c:f>'Ark1'!$J$1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>
                    <a:lumMod val="90000"/>
                    <a:lumOff val="10000"/>
                  </a:srgbClr>
                </a:gs>
                <a:gs pos="0">
                  <a:srgbClr val="D94A94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'Ark1'!$J$2:$J$11</c:f>
              <c:numCache>
                <c:formatCode>0%</c:formatCode>
                <c:ptCount val="10"/>
                <c:pt idx="0">
                  <c:v>0.454375242400332</c:v>
                </c:pt>
                <c:pt idx="1">
                  <c:v>0.36822114934535199</c:v>
                </c:pt>
                <c:pt idx="2">
                  <c:v>0.27825552004065701</c:v>
                </c:pt>
                <c:pt idx="3">
                  <c:v>0.27508592673826199</c:v>
                </c:pt>
                <c:pt idx="4">
                  <c:v>0.27329383601032498</c:v>
                </c:pt>
                <c:pt idx="5">
                  <c:v>0.25899723162103999</c:v>
                </c:pt>
                <c:pt idx="6">
                  <c:v>0.24718815615262202</c:v>
                </c:pt>
                <c:pt idx="7">
                  <c:v>0.123172803017132</c:v>
                </c:pt>
                <c:pt idx="8">
                  <c:v>4.81055996148343E-2</c:v>
                </c:pt>
                <c:pt idx="9">
                  <c:v>0.104663448036056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8052498129909107"/>
          <c:y val="0.67254610060201148"/>
          <c:w val="6.7260890607741472E-2"/>
          <c:h val="0.19408676359970928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'Ark1'!$A$2:$A$14</c:f>
              <c:strCache>
                <c:ptCount val="13"/>
                <c:pt idx="0">
                  <c:v>Gitt med omtanke</c:v>
                </c:pt>
                <c:pt idx="1">
                  <c:v>Nyttig</c:v>
                </c:pt>
                <c:pt idx="2">
                  <c:v>I tråd med ønskeliste</c:v>
                </c:pt>
                <c:pt idx="3">
                  <c:v>Relevant</c:v>
                </c:pt>
                <c:pt idx="4">
                  <c:v>Gitt etter evne</c:v>
                </c:pt>
                <c:pt idx="5">
                  <c:v>Lang varighet</c:v>
                </c:pt>
                <c:pt idx="6">
                  <c:v>Noe jeg ikke har fra før</c:v>
                </c:pt>
                <c:pt idx="7">
                  <c:v>Hjemmelaget</c:v>
                </c:pt>
                <c:pt idx="8">
                  <c:v>Morsom</c:v>
                </c:pt>
                <c:pt idx="9">
                  <c:v>Morsom å fortelle om</c:v>
                </c:pt>
                <c:pt idx="10">
                  <c:v>Høy verdi</c:v>
                </c:pt>
                <c:pt idx="11">
                  <c:v>Annet</c:v>
                </c:pt>
                <c:pt idx="12">
                  <c:v>Vet ikke/ingen formening</c:v>
                </c:pt>
              </c:strCache>
            </c:strRef>
          </c:cat>
          <c:val>
            <c:numRef>
              <c:f>'Ark1'!$F$2:$F$14</c:f>
              <c:numCache>
                <c:formatCode>0%</c:formatCode>
                <c:ptCount val="13"/>
                <c:pt idx="0">
                  <c:v>0.67</c:v>
                </c:pt>
                <c:pt idx="1">
                  <c:v>0.39</c:v>
                </c:pt>
                <c:pt idx="2">
                  <c:v>0.28999999999999998</c:v>
                </c:pt>
                <c:pt idx="3">
                  <c:v>0.26</c:v>
                </c:pt>
                <c:pt idx="4">
                  <c:v>0.21</c:v>
                </c:pt>
                <c:pt idx="5">
                  <c:v>0.11</c:v>
                </c:pt>
                <c:pt idx="6">
                  <c:v>0.16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0.02</c:v>
                </c:pt>
                <c:pt idx="11">
                  <c:v>0.01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'Ark1'!$G$1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0D-4D5A-9041-554D02209F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'Ark1'!$A$2:$A$14</c:f>
              <c:strCache>
                <c:ptCount val="13"/>
                <c:pt idx="0">
                  <c:v>Gitt med omtanke</c:v>
                </c:pt>
                <c:pt idx="1">
                  <c:v>Nyttig</c:v>
                </c:pt>
                <c:pt idx="2">
                  <c:v>I tråd med ønskeliste</c:v>
                </c:pt>
                <c:pt idx="3">
                  <c:v>Relevant</c:v>
                </c:pt>
                <c:pt idx="4">
                  <c:v>Gitt etter evne</c:v>
                </c:pt>
                <c:pt idx="5">
                  <c:v>Lang varighet</c:v>
                </c:pt>
                <c:pt idx="6">
                  <c:v>Noe jeg ikke har fra før</c:v>
                </c:pt>
                <c:pt idx="7">
                  <c:v>Hjemmelaget</c:v>
                </c:pt>
                <c:pt idx="8">
                  <c:v>Morsom</c:v>
                </c:pt>
                <c:pt idx="9">
                  <c:v>Morsom å fortelle om</c:v>
                </c:pt>
                <c:pt idx="10">
                  <c:v>Høy verdi</c:v>
                </c:pt>
                <c:pt idx="11">
                  <c:v>Annet</c:v>
                </c:pt>
                <c:pt idx="12">
                  <c:v>Vet ikke/ingen formening</c:v>
                </c:pt>
              </c:strCache>
            </c:strRef>
          </c:cat>
          <c:val>
            <c:numRef>
              <c:f>'Ark1'!$G$2:$G$14</c:f>
              <c:numCache>
                <c:formatCode>0%</c:formatCode>
                <c:ptCount val="13"/>
                <c:pt idx="0">
                  <c:v>0.65810439956766997</c:v>
                </c:pt>
                <c:pt idx="1">
                  <c:v>0.39965114115822203</c:v>
                </c:pt>
                <c:pt idx="2">
                  <c:v>0.29134448521314499</c:v>
                </c:pt>
                <c:pt idx="3">
                  <c:v>0.22211643371814102</c:v>
                </c:pt>
                <c:pt idx="4">
                  <c:v>0.224560336060456</c:v>
                </c:pt>
                <c:pt idx="5">
                  <c:v>0.12686026769154701</c:v>
                </c:pt>
                <c:pt idx="6">
                  <c:v>0.12521052633656202</c:v>
                </c:pt>
                <c:pt idx="7">
                  <c:v>0.10357345727020099</c:v>
                </c:pt>
                <c:pt idx="8">
                  <c:v>8.1103770527560612E-2</c:v>
                </c:pt>
                <c:pt idx="9">
                  <c:v>5.1363725297029497E-2</c:v>
                </c:pt>
                <c:pt idx="10">
                  <c:v>1.8731251288868302E-2</c:v>
                </c:pt>
                <c:pt idx="11">
                  <c:v>7.2968936032651397E-3</c:v>
                </c:pt>
                <c:pt idx="12">
                  <c:v>3.84415997581843E-2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ser>
          <c:idx val="2"/>
          <c:order val="2"/>
          <c:tx>
            <c:strRef>
              <c:f>'Ark1'!$H$1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99500">
                  <a:srgbClr val="E83F45">
                    <a:lumMod val="80000"/>
                    <a:lumOff val="20000"/>
                  </a:srgbClr>
                </a:gs>
                <a:gs pos="79000">
                  <a:srgbClr val="E83F45">
                    <a:lumMod val="80000"/>
                    <a:lumOff val="20000"/>
                  </a:srgbClr>
                </a:gs>
                <a:gs pos="88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84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0D-4D5A-9041-554D02209F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'Ark1'!$A$2:$A$14</c:f>
              <c:strCache>
                <c:ptCount val="13"/>
                <c:pt idx="0">
                  <c:v>Gitt med omtanke</c:v>
                </c:pt>
                <c:pt idx="1">
                  <c:v>Nyttig</c:v>
                </c:pt>
                <c:pt idx="2">
                  <c:v>I tråd med ønskeliste</c:v>
                </c:pt>
                <c:pt idx="3">
                  <c:v>Relevant</c:v>
                </c:pt>
                <c:pt idx="4">
                  <c:v>Gitt etter evne</c:v>
                </c:pt>
                <c:pt idx="5">
                  <c:v>Lang varighet</c:v>
                </c:pt>
                <c:pt idx="6">
                  <c:v>Noe jeg ikke har fra før</c:v>
                </c:pt>
                <c:pt idx="7">
                  <c:v>Hjemmelaget</c:v>
                </c:pt>
                <c:pt idx="8">
                  <c:v>Morsom</c:v>
                </c:pt>
                <c:pt idx="9">
                  <c:v>Morsom å fortelle om</c:v>
                </c:pt>
                <c:pt idx="10">
                  <c:v>Høy verdi</c:v>
                </c:pt>
                <c:pt idx="11">
                  <c:v>Annet</c:v>
                </c:pt>
                <c:pt idx="12">
                  <c:v>Vet ikke/ingen formening</c:v>
                </c:pt>
              </c:strCache>
            </c:strRef>
          </c:cat>
          <c:val>
            <c:numRef>
              <c:f>'Ark1'!$H$2:$H$14</c:f>
              <c:numCache>
                <c:formatCode>0%</c:formatCode>
                <c:ptCount val="13"/>
                <c:pt idx="0">
                  <c:v>0.70132307915757708</c:v>
                </c:pt>
                <c:pt idx="1">
                  <c:v>0.44755056982080399</c:v>
                </c:pt>
                <c:pt idx="2">
                  <c:v>0.36388834620263194</c:v>
                </c:pt>
                <c:pt idx="3">
                  <c:v>0.28435012487334799</c:v>
                </c:pt>
                <c:pt idx="4">
                  <c:v>0.25073424942640499</c:v>
                </c:pt>
                <c:pt idx="5">
                  <c:v>0.132408436674776</c:v>
                </c:pt>
                <c:pt idx="6">
                  <c:v>0.15220175488805299</c:v>
                </c:pt>
                <c:pt idx="7">
                  <c:v>0.12049290286730401</c:v>
                </c:pt>
                <c:pt idx="8">
                  <c:v>0.101734569358415</c:v>
                </c:pt>
                <c:pt idx="9">
                  <c:v>6.4124173056575903E-2</c:v>
                </c:pt>
                <c:pt idx="10">
                  <c:v>9.43497128955007E-3</c:v>
                </c:pt>
                <c:pt idx="11">
                  <c:v>9.3462206854583296E-3</c:v>
                </c:pt>
                <c:pt idx="12">
                  <c:v>2.7425994399619701E-2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C-4464-A8C4-82EBE96A0599}"/>
            </c:ext>
          </c:extLst>
        </c:ser>
        <c:ser>
          <c:idx val="3"/>
          <c:order val="3"/>
          <c:tx>
            <c:strRef>
              <c:f>'Ark1'!$I$1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'Ark1'!$A$2:$A$14</c:f>
              <c:strCache>
                <c:ptCount val="13"/>
                <c:pt idx="0">
                  <c:v>Gitt med omtanke</c:v>
                </c:pt>
                <c:pt idx="1">
                  <c:v>Nyttig</c:v>
                </c:pt>
                <c:pt idx="2">
                  <c:v>I tråd med ønskeliste</c:v>
                </c:pt>
                <c:pt idx="3">
                  <c:v>Relevant</c:v>
                </c:pt>
                <c:pt idx="4">
                  <c:v>Gitt etter evne</c:v>
                </c:pt>
                <c:pt idx="5">
                  <c:v>Lang varighet</c:v>
                </c:pt>
                <c:pt idx="6">
                  <c:v>Noe jeg ikke har fra før</c:v>
                </c:pt>
                <c:pt idx="7">
                  <c:v>Hjemmelaget</c:v>
                </c:pt>
                <c:pt idx="8">
                  <c:v>Morsom</c:v>
                </c:pt>
                <c:pt idx="9">
                  <c:v>Morsom å fortelle om</c:v>
                </c:pt>
                <c:pt idx="10">
                  <c:v>Høy verdi</c:v>
                </c:pt>
                <c:pt idx="11">
                  <c:v>Annet</c:v>
                </c:pt>
                <c:pt idx="12">
                  <c:v>Vet ikke/ingen formening</c:v>
                </c:pt>
              </c:strCache>
            </c:strRef>
          </c:cat>
          <c:val>
            <c:numRef>
              <c:f>'Ark1'!$I$2:$I$14</c:f>
              <c:numCache>
                <c:formatCode>0%</c:formatCode>
                <c:ptCount val="13"/>
                <c:pt idx="0">
                  <c:v>0.67911268820188497</c:v>
                </c:pt>
                <c:pt idx="1">
                  <c:v>0.40707113758685404</c:v>
                </c:pt>
                <c:pt idx="2">
                  <c:v>0.321868588250454</c:v>
                </c:pt>
                <c:pt idx="3">
                  <c:v>0.28589836354805898</c:v>
                </c:pt>
                <c:pt idx="4">
                  <c:v>0.21411650427697801</c:v>
                </c:pt>
                <c:pt idx="5">
                  <c:v>0.12647563163476699</c:v>
                </c:pt>
                <c:pt idx="6">
                  <c:v>0.11219260771739301</c:v>
                </c:pt>
                <c:pt idx="7">
                  <c:v>0.106017504386009</c:v>
                </c:pt>
                <c:pt idx="8">
                  <c:v>6.8104550545649289E-2</c:v>
                </c:pt>
                <c:pt idx="9">
                  <c:v>4.4682770173160698E-2</c:v>
                </c:pt>
                <c:pt idx="10">
                  <c:v>1.0139856674166701E-2</c:v>
                </c:pt>
                <c:pt idx="11">
                  <c:v>1.8406367393868597E-2</c:v>
                </c:pt>
                <c:pt idx="12">
                  <c:v>3.3016483462022704E-2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6C-4464-A8C4-82EBE96A0599}"/>
            </c:ext>
          </c:extLst>
        </c:ser>
        <c:ser>
          <c:idx val="4"/>
          <c:order val="4"/>
          <c:tx>
            <c:strRef>
              <c:f>'Ark1'!$J$1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/>
                </a:gs>
                <a:gs pos="0">
                  <a:srgbClr val="D94A94">
                    <a:lumMod val="90000"/>
                    <a:lumOff val="1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'Ark1'!$A$2:$A$14</c:f>
              <c:strCache>
                <c:ptCount val="13"/>
                <c:pt idx="0">
                  <c:v>Gitt med omtanke</c:v>
                </c:pt>
                <c:pt idx="1">
                  <c:v>Nyttig</c:v>
                </c:pt>
                <c:pt idx="2">
                  <c:v>I tråd med ønskeliste</c:v>
                </c:pt>
                <c:pt idx="3">
                  <c:v>Relevant</c:v>
                </c:pt>
                <c:pt idx="4">
                  <c:v>Gitt etter evne</c:v>
                </c:pt>
                <c:pt idx="5">
                  <c:v>Lang varighet</c:v>
                </c:pt>
                <c:pt idx="6">
                  <c:v>Noe jeg ikke har fra før</c:v>
                </c:pt>
                <c:pt idx="7">
                  <c:v>Hjemmelaget</c:v>
                </c:pt>
                <c:pt idx="8">
                  <c:v>Morsom</c:v>
                </c:pt>
                <c:pt idx="9">
                  <c:v>Morsom å fortelle om</c:v>
                </c:pt>
                <c:pt idx="10">
                  <c:v>Høy verdi</c:v>
                </c:pt>
                <c:pt idx="11">
                  <c:v>Annet</c:v>
                </c:pt>
                <c:pt idx="12">
                  <c:v>Vet ikke/ingen formening</c:v>
                </c:pt>
              </c:strCache>
            </c:strRef>
          </c:cat>
          <c:val>
            <c:numRef>
              <c:f>'Ark1'!$J$2:$J$14</c:f>
              <c:numCache>
                <c:formatCode>0%</c:formatCode>
                <c:ptCount val="13"/>
                <c:pt idx="0">
                  <c:v>0.69559145429513702</c:v>
                </c:pt>
                <c:pt idx="1">
                  <c:v>0.43292097104880001</c:v>
                </c:pt>
                <c:pt idx="2">
                  <c:v>0.330398264710835</c:v>
                </c:pt>
                <c:pt idx="3">
                  <c:v>0.263789705139507</c:v>
                </c:pt>
                <c:pt idx="4">
                  <c:v>0.23835464477085699</c:v>
                </c:pt>
                <c:pt idx="5">
                  <c:v>0.152887691530561</c:v>
                </c:pt>
                <c:pt idx="6">
                  <c:v>0.14518189831918599</c:v>
                </c:pt>
                <c:pt idx="7">
                  <c:v>0.104454106950071</c:v>
                </c:pt>
                <c:pt idx="8">
                  <c:v>7.0352505373255603E-2</c:v>
                </c:pt>
                <c:pt idx="9">
                  <c:v>4.2253102621752497E-2</c:v>
                </c:pt>
                <c:pt idx="10">
                  <c:v>1.3490090429167101E-2</c:v>
                </c:pt>
                <c:pt idx="11">
                  <c:v>1.7333082416330702E-2</c:v>
                </c:pt>
                <c:pt idx="12">
                  <c:v>3.1932490120143001E-2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33061472"/>
        <c:axId val="233061864"/>
      </c:barChart>
      <c:catAx>
        <c:axId val="233061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3061864"/>
        <c:crosses val="autoZero"/>
        <c:auto val="1"/>
        <c:lblAlgn val="ctr"/>
        <c:lblOffset val="100"/>
        <c:noMultiLvlLbl val="0"/>
      </c:catAx>
      <c:valAx>
        <c:axId val="233061864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30614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91541407338758318"/>
          <c:y val="0.74845475290178631"/>
          <c:w val="6.7732805779670849E-2"/>
          <c:h val="0.25059762994405371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/>
              <a:t>Kjønn (vektet)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effectLst/>
          </c:spPr>
          <c:dPt>
            <c:idx val="0"/>
            <c:bubble3D val="0"/>
            <c:explosion val="1"/>
            <c:spPr>
              <a:gradFill flip="none" rotWithShape="1">
                <a:gsLst>
                  <a:gs pos="99500">
                    <a:srgbClr val="683690"/>
                  </a:gs>
                  <a:gs pos="100000">
                    <a:srgbClr val="683690"/>
                  </a:gs>
                  <a:gs pos="100000">
                    <a:srgbClr val="683690"/>
                  </a:gs>
                  <a:gs pos="44000">
                    <a:srgbClr val="CD1D84"/>
                  </a:gs>
                  <a:gs pos="100000">
                    <a:srgbClr val="68369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2-94D1-4FB3-95CA-3C83BBD1F704}"/>
              </c:ext>
            </c:extLst>
          </c:dPt>
          <c:dPt>
            <c:idx val="1"/>
            <c:bubble3D val="0"/>
            <c:explosion val="1"/>
            <c:spPr>
              <a:gradFill flip="none" rotWithShape="1">
                <a:gsLst>
                  <a:gs pos="99500">
                    <a:srgbClr val="3D4A9A"/>
                  </a:gs>
                  <a:gs pos="100000">
                    <a:srgbClr val="3D4A9A"/>
                  </a:gs>
                  <a:gs pos="45000">
                    <a:srgbClr val="52AAF4"/>
                  </a:gs>
                  <a:gs pos="100000">
                    <a:srgbClr val="3D4A9A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4-94D1-4FB3-95CA-3C83BBD1F704}"/>
              </c:ext>
            </c:extLst>
          </c:dPt>
          <c:dPt>
            <c:idx val="2"/>
            <c:bubble3D val="0"/>
            <c:explosion val="1"/>
            <c:spPr>
              <a:gradFill flip="none" rotWithShape="1">
                <a:gsLst>
                  <a:gs pos="99500">
                    <a:srgbClr val="E83F45">
                      <a:lumMod val="80000"/>
                      <a:lumOff val="20000"/>
                    </a:srgbClr>
                  </a:gs>
                  <a:gs pos="100000">
                    <a:srgbClr val="E83F45">
                      <a:lumMod val="80000"/>
                      <a:lumOff val="20000"/>
                    </a:srgbClr>
                  </a:gs>
                  <a:gs pos="100000">
                    <a:srgbClr val="E83F45">
                      <a:lumMod val="80000"/>
                      <a:lumOff val="20000"/>
                    </a:srgbClr>
                  </a:gs>
                  <a:gs pos="45000">
                    <a:srgbClr val="FFEA3C"/>
                  </a:gs>
                  <a:gs pos="100000">
                    <a:srgbClr val="E83F45">
                      <a:lumMod val="80000"/>
                      <a:lumOff val="2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6-94D1-4FB3-95CA-3C83BBD1F704}"/>
              </c:ext>
            </c:extLst>
          </c:dPt>
          <c:dPt>
            <c:idx val="3"/>
            <c:bubble3D val="0"/>
            <c:explosion val="1"/>
            <c:spPr>
              <a:gradFill flip="none" rotWithShape="1">
                <a:gsLst>
                  <a:gs pos="99500">
                    <a:srgbClr val="A19487"/>
                  </a:gs>
                  <a:gs pos="91000">
                    <a:srgbClr val="A19487"/>
                  </a:gs>
                  <a:gs pos="34000">
                    <a:srgbClr val="A19487">
                      <a:lumMod val="60000"/>
                      <a:lumOff val="40000"/>
                    </a:srgbClr>
                  </a:gs>
                  <a:gs pos="75000">
                    <a:srgbClr val="A19487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8-94D1-4FB3-95CA-3C83BBD1F704}"/>
              </c:ext>
            </c:extLst>
          </c:dPt>
          <c:dPt>
            <c:idx val="4"/>
            <c:bubble3D val="0"/>
            <c:explosion val="1"/>
            <c:spPr>
              <a:gradFill>
                <a:gsLst>
                  <a:gs pos="99500">
                    <a:srgbClr val="CD1D84"/>
                  </a:gs>
                  <a:gs pos="100000">
                    <a:srgbClr val="CD1D84"/>
                  </a:gs>
                  <a:gs pos="100000">
                    <a:srgbClr val="CD1D84"/>
                  </a:gs>
                  <a:gs pos="36000">
                    <a:srgbClr val="D94A94">
                      <a:lumMod val="90000"/>
                      <a:lumOff val="10000"/>
                    </a:srgbClr>
                  </a:gs>
                </a:gsLst>
                <a:path path="circle">
                  <a:fillToRect l="100000" b="100000"/>
                </a:path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A-94D1-4FB3-95CA-3C83BBD1F704}"/>
              </c:ext>
            </c:extLst>
          </c:dPt>
          <c:dPt>
            <c:idx val="5"/>
            <c:bubble3D val="0"/>
            <c:explosion val="1"/>
            <c:spPr>
              <a:gradFill>
                <a:gsLst>
                  <a:gs pos="99500">
                    <a:srgbClr val="3EB074"/>
                  </a:gs>
                  <a:gs pos="100000">
                    <a:srgbClr val="3EB074"/>
                  </a:gs>
                  <a:gs pos="100000">
                    <a:srgbClr val="3EB074"/>
                  </a:gs>
                  <a:gs pos="34000">
                    <a:srgbClr val="D3DA47"/>
                  </a:gs>
                  <a:gs pos="100000">
                    <a:srgbClr val="3EB074"/>
                  </a:gs>
                  <a:gs pos="100000">
                    <a:srgbClr val="3EB074"/>
                  </a:gs>
                  <a:gs pos="100000">
                    <a:srgbClr val="3EB074"/>
                  </a:gs>
                </a:gsLst>
                <a:path path="circle">
                  <a:fillToRect l="100000" b="100000"/>
                </a:path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C-94D1-4FB3-95CA-3C83BBD1F704}"/>
              </c:ext>
            </c:extLst>
          </c:dPt>
          <c:dPt>
            <c:idx val="6"/>
            <c:bubble3D val="0"/>
            <c:explosion val="1"/>
            <c:spPr>
              <a:gradFill flip="none" rotWithShape="1">
                <a:gsLst>
                  <a:gs pos="99500">
                    <a:srgbClr val="3D4A9A"/>
                  </a:gs>
                  <a:gs pos="100000">
                    <a:srgbClr val="3D4A9A"/>
                  </a:gs>
                  <a:gs pos="33000">
                    <a:srgbClr val="5F558B">
                      <a:lumMod val="80000"/>
                      <a:lumOff val="20000"/>
                    </a:srgbClr>
                  </a:gs>
                  <a:gs pos="100000">
                    <a:srgbClr val="3D4A9A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0E-94D1-4FB3-95CA-3C83BBD1F704}"/>
              </c:ext>
            </c:extLst>
          </c:dPt>
          <c:dPt>
            <c:idx val="7"/>
            <c:bubble3D val="0"/>
            <c:explosion val="1"/>
            <c:spPr>
              <a:gradFill flip="none" rotWithShape="1">
                <a:gsLst>
                  <a:gs pos="100000">
                    <a:srgbClr val="52AAF4"/>
                  </a:gs>
                  <a:gs pos="100000">
                    <a:srgbClr val="52AAF4"/>
                  </a:gs>
                  <a:gs pos="32000">
                    <a:srgbClr val="79C7C1">
                      <a:lumMod val="90000"/>
                      <a:lumOff val="10000"/>
                    </a:srgbClr>
                  </a:gs>
                  <a:gs pos="100000">
                    <a:srgbClr val="52AAF4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scene3d>
                <a:camera prst="orthographicFront"/>
                <a:lightRig rig="threePt" dir="t"/>
              </a:scene3d>
              <a:sp3d>
                <a:bevelT w="63500" h="38100"/>
              </a:sp3d>
            </c:spPr>
            <c:extLst>
              <c:ext xmlns:c16="http://schemas.microsoft.com/office/drawing/2014/chart" uri="{C3380CC4-5D6E-409C-BE32-E72D297353CC}">
                <c16:uniqueId val="{00000010-94D1-4FB3-95CA-3C83BBD1F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'Ark1'!$B$2:$B$3</c:f>
              <c:numCache>
                <c:formatCode>###0.0%</c:formatCode>
                <c:ptCount val="2"/>
                <c:pt idx="0">
                  <c:v>0.50393877748171956</c:v>
                </c:pt>
                <c:pt idx="1">
                  <c:v>0.49606122251828294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4D1-4FB3-95CA-3C83BBD1F7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/>
              <a:t>Aldersgrupper 6-delt (vektet)</a:t>
            </a:r>
            <a:endParaRPr lang="en-US" dirty="0"/>
          </a:p>
        </c:rich>
      </c:tx>
      <c:layout>
        <c:manualLayout>
          <c:xMode val="edge"/>
          <c:yMode val="edge"/>
          <c:x val="0.273712596859482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609186528997395"/>
          <c:y val="0.1052405794240308"/>
          <c:w val="0.42238634844722867"/>
          <c:h val="0.86718002122251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66 år</c:v>
                </c:pt>
                <c:pt idx="5">
                  <c:v>67 år og eldre</c:v>
                </c:pt>
              </c:strCache>
            </c:strRef>
          </c:cat>
          <c:val>
            <c:numRef>
              <c:f>'Ark1'!$B$2:$B$7</c:f>
              <c:numCache>
                <c:formatCode>###0.0%</c:formatCode>
                <c:ptCount val="6"/>
                <c:pt idx="0">
                  <c:v>0.17175609820153023</c:v>
                </c:pt>
                <c:pt idx="1">
                  <c:v>0.16223438952421806</c:v>
                </c:pt>
                <c:pt idx="2">
                  <c:v>0.17243192311143749</c:v>
                </c:pt>
                <c:pt idx="3">
                  <c:v>0.14731737629933228</c:v>
                </c:pt>
                <c:pt idx="4">
                  <c:v>0.20887252957611846</c:v>
                </c:pt>
                <c:pt idx="5">
                  <c:v>0.20569263001345345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/>
              <a:t>Utdanning (uvektet)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Utdanning (uvektet)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Grunnskole/Videregående/Yrkesskole</c:v>
                </c:pt>
                <c:pt idx="1">
                  <c:v>1-3 år ved Univ./Høyskole</c:v>
                </c:pt>
                <c:pt idx="2">
                  <c:v>4 år eller mer ved Univ./Høyskole</c:v>
                </c:pt>
              </c:strCache>
            </c:strRef>
          </c:cat>
          <c:val>
            <c:numRef>
              <c:f>'Ark1'!$B$2:$B$4</c:f>
              <c:numCache>
                <c:formatCode>###0.0%</c:formatCode>
                <c:ptCount val="3"/>
                <c:pt idx="0">
                  <c:v>0.26047904191616766</c:v>
                </c:pt>
                <c:pt idx="1">
                  <c:v>0.30838323353293412</c:v>
                </c:pt>
                <c:pt idx="2">
                  <c:v>0.43113772455089822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Landsdel</a:t>
            </a:r>
            <a:r>
              <a:rPr lang="en-US" dirty="0"/>
              <a:t> (</a:t>
            </a:r>
            <a:r>
              <a:rPr lang="en-US" dirty="0" err="1"/>
              <a:t>vektet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1641265812982428"/>
          <c:y val="0.15562825799003907"/>
          <c:w val="0.61457165098982491"/>
          <c:h val="0.8443717420099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Landsdel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Oslo og Viken</c:v>
                </c:pt>
                <c:pt idx="1">
                  <c:v>Innlandet</c:v>
                </c:pt>
                <c:pt idx="2">
                  <c:v>Agder og Sør-Østlandet</c:v>
                </c:pt>
                <c:pt idx="3">
                  <c:v>Vestlandet</c:v>
                </c:pt>
                <c:pt idx="4">
                  <c:v>Trøndelag</c:v>
                </c:pt>
                <c:pt idx="5">
                  <c:v>Nord-Norge</c:v>
                </c:pt>
              </c:strCache>
            </c:strRef>
          </c:cat>
          <c:val>
            <c:numRef>
              <c:f>'Ark1'!$B$2:$B$7</c:f>
              <c:numCache>
                <c:formatCode>###0.0%</c:formatCode>
                <c:ptCount val="6"/>
                <c:pt idx="0">
                  <c:v>0.36049287269034125</c:v>
                </c:pt>
                <c:pt idx="1">
                  <c:v>7.0881398255087075E-2</c:v>
                </c:pt>
                <c:pt idx="2">
                  <c:v>0.13551072493190039</c:v>
                </c:pt>
                <c:pt idx="3">
                  <c:v>0.25393797074681673</c:v>
                </c:pt>
                <c:pt idx="4">
                  <c:v>8.7571645045334781E-2</c:v>
                </c:pt>
                <c:pt idx="5">
                  <c:v>9.1605388330519191E-2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Husstands</a:t>
            </a:r>
            <a:r>
              <a:rPr lang="en-US" dirty="0"/>
              <a:t> </a:t>
            </a:r>
            <a:r>
              <a:rPr lang="en-US" dirty="0" err="1"/>
              <a:t>brutto</a:t>
            </a:r>
            <a:r>
              <a:rPr lang="en-US" dirty="0"/>
              <a:t> </a:t>
            </a:r>
            <a:r>
              <a:rPr lang="en-US" dirty="0" err="1"/>
              <a:t>inntekt</a:t>
            </a:r>
            <a:r>
              <a:rPr lang="en-US" dirty="0"/>
              <a:t> (</a:t>
            </a:r>
            <a:r>
              <a:rPr lang="en-US" dirty="0" err="1"/>
              <a:t>uvektet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40316161817218"/>
          <c:y val="0.14030358223373221"/>
          <c:w val="0.58420150444945906"/>
          <c:h val="0.82416428916794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Kundeår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1.000.000-1.200.000</c:v>
                </c:pt>
                <c:pt idx="5">
                  <c:v>&gt;1.200.000</c:v>
                </c:pt>
              </c:strCache>
            </c:strRef>
          </c:cat>
          <c:val>
            <c:numRef>
              <c:f>'Ark1'!$B$2:$B$7</c:f>
              <c:numCache>
                <c:formatCode>###0.0%</c:formatCode>
                <c:ptCount val="6"/>
                <c:pt idx="0">
                  <c:v>0.14573459715639811</c:v>
                </c:pt>
                <c:pt idx="1">
                  <c:v>0.17180094786729858</c:v>
                </c:pt>
                <c:pt idx="2">
                  <c:v>0.14691943127962084</c:v>
                </c:pt>
                <c:pt idx="3">
                  <c:v>0.15402843601895735</c:v>
                </c:pt>
                <c:pt idx="4">
                  <c:v>0.17772511848341233</c:v>
                </c:pt>
                <c:pt idx="5">
                  <c:v>0.20379146919431279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Personlig</a:t>
            </a:r>
            <a:r>
              <a:rPr lang="en-US" dirty="0"/>
              <a:t> </a:t>
            </a:r>
            <a:r>
              <a:rPr lang="en-US" dirty="0" err="1"/>
              <a:t>brutto</a:t>
            </a:r>
            <a:r>
              <a:rPr lang="en-US" dirty="0"/>
              <a:t> </a:t>
            </a:r>
            <a:r>
              <a:rPr lang="en-US" dirty="0" err="1"/>
              <a:t>inntekt</a:t>
            </a:r>
            <a:r>
              <a:rPr lang="en-US" dirty="0"/>
              <a:t> (</a:t>
            </a:r>
            <a:r>
              <a:rPr lang="en-US" dirty="0" err="1"/>
              <a:t>uvektet</a:t>
            </a:r>
            <a:r>
              <a:rPr lang="en-US" dirty="0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40316161817218"/>
          <c:y val="0.14030358223373221"/>
          <c:w val="0.58420150444945906"/>
          <c:h val="0.82416428916794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Kundeår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&lt; 400.000</c:v>
                </c:pt>
                <c:pt idx="1">
                  <c:v>400.000-599.999</c:v>
                </c:pt>
                <c:pt idx="2">
                  <c:v>600.000-799.999</c:v>
                </c:pt>
                <c:pt idx="3">
                  <c:v>800.000-1.000.000</c:v>
                </c:pt>
                <c:pt idx="4">
                  <c:v>&gt; 1.000.000</c:v>
                </c:pt>
              </c:strCache>
            </c:strRef>
          </c:cat>
          <c:val>
            <c:numRef>
              <c:f>'Ark1'!$B$2:$B$6</c:f>
              <c:numCache>
                <c:formatCode>###0.0%</c:formatCode>
                <c:ptCount val="5"/>
                <c:pt idx="0">
                  <c:v>0.30046948356807512</c:v>
                </c:pt>
                <c:pt idx="1">
                  <c:v>0.35328638497652581</c:v>
                </c:pt>
                <c:pt idx="2">
                  <c:v>0.21009389671361503</c:v>
                </c:pt>
                <c:pt idx="3">
                  <c:v>7.8638497652582157E-2</c:v>
                </c:pt>
                <c:pt idx="4">
                  <c:v>5.7511737089201882E-2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D-45AC-9327-0A2A2560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/>
              <a:t>Antall innbyggere i kommune (uvektet)</a:t>
            </a:r>
            <a:endParaRPr lang="en-US" dirty="0"/>
          </a:p>
        </c:rich>
      </c:tx>
      <c:layout>
        <c:manualLayout>
          <c:xMode val="edge"/>
          <c:yMode val="edge"/>
          <c:x val="0.273712596859482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609186528997395"/>
          <c:y val="0.1052405794240308"/>
          <c:w val="0.42238634844722867"/>
          <c:h val="0.86718002122251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Storby (&gt; 100.000)</c:v>
                </c:pt>
                <c:pt idx="1">
                  <c:v>By (25.000 -100.000)</c:v>
                </c:pt>
                <c:pt idx="2">
                  <c:v>Liten by (15.000 - 25.000)</c:v>
                </c:pt>
                <c:pt idx="3">
                  <c:v>Bygd (&lt; 15.000)</c:v>
                </c:pt>
              </c:strCache>
            </c:strRef>
          </c:cat>
          <c:val>
            <c:numRef>
              <c:f>'Ark1'!$B$2:$B$5</c:f>
              <c:numCache>
                <c:formatCode>###0.0%</c:formatCode>
                <c:ptCount val="4"/>
                <c:pt idx="0">
                  <c:v>0.42475247524752474</c:v>
                </c:pt>
                <c:pt idx="1">
                  <c:v>0.28118811881188122</c:v>
                </c:pt>
                <c:pt idx="2">
                  <c:v>0.10792079207920793</c:v>
                </c:pt>
                <c:pt idx="3">
                  <c:v>0.18613861386138614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C-4F06-94BA-1BA0ECC4A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/>
              <a:t>Har du barn? (uvektet)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440316161817218"/>
          <c:y val="0.14030358223373221"/>
          <c:w val="0.58420150444945906"/>
          <c:h val="0.82416428916794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Kundeår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Ja, under 18 år</c:v>
                </c:pt>
                <c:pt idx="1">
                  <c:v>Ja, 18 år eller eldre</c:v>
                </c:pt>
                <c:pt idx="2">
                  <c:v>Nei</c:v>
                </c:pt>
              </c:strCache>
            </c:strRef>
          </c:cat>
          <c:val>
            <c:numRef>
              <c:f>'Ark1'!$B$2:$B$4</c:f>
              <c:numCache>
                <c:formatCode>###0.0%</c:formatCode>
                <c:ptCount val="3"/>
                <c:pt idx="0">
                  <c:v>0.25742574257425743</c:v>
                </c:pt>
                <c:pt idx="1">
                  <c:v>0.40099009900990107</c:v>
                </c:pt>
                <c:pt idx="2">
                  <c:v>0.37128712871287128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5-4532-AB5B-129CE9089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73740904"/>
        <c:axId val="234614936"/>
      </c:barChart>
      <c:catAx>
        <c:axId val="473740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34614936"/>
        <c:crosses val="autoZero"/>
        <c:auto val="1"/>
        <c:lblAlgn val="ctr"/>
        <c:lblOffset val="100"/>
        <c:noMultiLvlLbl val="0"/>
      </c:catAx>
      <c:valAx>
        <c:axId val="23461493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##0.0%" sourceLinked="1"/>
        <c:majorTickMark val="out"/>
        <c:minorTickMark val="none"/>
        <c:tickLblPos val="nextTo"/>
        <c:crossAx val="47374090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Mann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(hvitevare, TV, mobil, nettbrett, PC, kamera o.l.)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'Ark1'!$C$2:$C$11</c:f>
              <c:numCache>
                <c:formatCode>0%</c:formatCode>
                <c:ptCount val="10"/>
                <c:pt idx="0">
                  <c:v>0.37526836748919501</c:v>
                </c:pt>
                <c:pt idx="1">
                  <c:v>0.33397462707374898</c:v>
                </c:pt>
                <c:pt idx="2">
                  <c:v>0.33971838840094798</c:v>
                </c:pt>
                <c:pt idx="3">
                  <c:v>0.28724383103304002</c:v>
                </c:pt>
                <c:pt idx="4">
                  <c:v>0.287494772061899</c:v>
                </c:pt>
                <c:pt idx="5">
                  <c:v>0.14585250243970399</c:v>
                </c:pt>
                <c:pt idx="6">
                  <c:v>0.32248710441935002</c:v>
                </c:pt>
                <c:pt idx="7">
                  <c:v>6.4993726474278507E-2</c:v>
                </c:pt>
                <c:pt idx="8">
                  <c:v>0</c:v>
                </c:pt>
                <c:pt idx="9">
                  <c:v>0.11652028439983299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Kvinne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Reise/opplevelser</c:v>
                </c:pt>
                <c:pt idx="1">
                  <c:v>Penger/gavekort</c:v>
                </c:pt>
                <c:pt idx="2">
                  <c:v>Klær/sko</c:v>
                </c:pt>
                <c:pt idx="3">
                  <c:v>Sportsutstyr</c:v>
                </c:pt>
                <c:pt idx="4">
                  <c:v>Musikk/film/bøker</c:v>
                </c:pt>
                <c:pt idx="5">
                  <c:v>Interiør/ting til hjemmet</c:v>
                </c:pt>
                <c:pt idx="6">
                  <c:v>Forbrukerelektronikk (hvitevare, TV, mobil, nettbrett, PC, kamera o.l.)</c:v>
                </c:pt>
                <c:pt idx="7">
                  <c:v>Smykker/klokke</c:v>
                </c:pt>
                <c:pt idx="8">
                  <c:v>Sminke/kosmetikk</c:v>
                </c:pt>
                <c:pt idx="9">
                  <c:v>Annet</c:v>
                </c:pt>
              </c:strCache>
            </c:strRef>
          </c:cat>
          <c:val>
            <c:numRef>
              <c:f>'Ark1'!$D$2:$D$11</c:f>
              <c:numCache>
                <c:formatCode>0%</c:formatCode>
                <c:ptCount val="10"/>
                <c:pt idx="0">
                  <c:v>0.52729515780816305</c:v>
                </c:pt>
                <c:pt idx="1">
                  <c:v>0.39978924642747005</c:v>
                </c:pt>
                <c:pt idx="2">
                  <c:v>0.221599671018814</c:v>
                </c:pt>
                <c:pt idx="3">
                  <c:v>0.26387889380076102</c:v>
                </c:pt>
                <c:pt idx="4">
                  <c:v>0.260203557109078</c:v>
                </c:pt>
                <c:pt idx="5">
                  <c:v>0.36329289606250598</c:v>
                </c:pt>
                <c:pt idx="6">
                  <c:v>0.17777834892567099</c:v>
                </c:pt>
                <c:pt idx="7">
                  <c:v>0.17680168602858001</c:v>
                </c:pt>
                <c:pt idx="8">
                  <c:v>9.2448853706178599E-2</c:v>
                </c:pt>
                <c:pt idx="9">
                  <c:v>9.37339364655084E-2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4027467506684372"/>
          <c:y val="0.8423756277811687"/>
          <c:w val="9.0551633299337325E-2"/>
          <c:h val="0.15667675506467124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Reise/opplevelser</c:v>
                </c:pt>
              </c:strCache>
            </c:strRef>
          </c:tx>
          <c:spPr>
            <a:gradFill>
              <a:gsLst>
                <a:gs pos="99500">
                  <a:srgbClr val="683690"/>
                </a:gs>
                <a:gs pos="100000">
                  <a:srgbClr val="683690"/>
                </a:gs>
                <a:gs pos="100000">
                  <a:srgbClr val="683690"/>
                </a:gs>
                <a:gs pos="0">
                  <a:srgbClr val="CD1D84"/>
                </a:gs>
                <a:gs pos="100000">
                  <a:srgbClr val="683690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0.39</c:v>
                </c:pt>
                <c:pt idx="1">
                  <c:v>0.46</c:v>
                </c:pt>
                <c:pt idx="2">
                  <c:v>0.48</c:v>
                </c:pt>
                <c:pt idx="3">
                  <c:v>0.47</c:v>
                </c:pt>
                <c:pt idx="4">
                  <c:v>0.53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7-4C9F-91D7-3F4A10B21CD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Penger/gavekort</c:v>
                </c:pt>
              </c:strCache>
            </c:strRef>
          </c:tx>
          <c:spPr>
            <a:gradFill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'Ark1'!$C$2:$C$7</c:f>
              <c:numCache>
                <c:formatCode>0%</c:formatCode>
                <c:ptCount val="6"/>
                <c:pt idx="0">
                  <c:v>0.6</c:v>
                </c:pt>
                <c:pt idx="1">
                  <c:v>0.49</c:v>
                </c:pt>
                <c:pt idx="2">
                  <c:v>0.32</c:v>
                </c:pt>
                <c:pt idx="3">
                  <c:v>0.31</c:v>
                </c:pt>
                <c:pt idx="4">
                  <c:v>0.19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7-4C9F-91D7-3F4A10B21CD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Klær/sko</c:v>
                </c:pt>
              </c:strCache>
            </c:strRef>
          </c:tx>
          <c:spPr>
            <a:gradFill>
              <a:gsLst>
                <a:gs pos="99500">
                  <a:srgbClr val="E83F45">
                    <a:lumMod val="80000"/>
                    <a:lumOff val="20000"/>
                  </a:srgbClr>
                </a:gs>
                <a:gs pos="100000">
                  <a:srgbClr val="E83F45">
                    <a:lumMod val="80000"/>
                    <a:lumOff val="20000"/>
                  </a:srgbClr>
                </a:gs>
                <a:gs pos="100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100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63500" h="381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'Ark1'!$D$2:$D$7</c:f>
              <c:numCache>
                <c:formatCode>0%</c:formatCode>
                <c:ptCount val="6"/>
                <c:pt idx="0">
                  <c:v>0.37</c:v>
                </c:pt>
                <c:pt idx="1">
                  <c:v>0.37</c:v>
                </c:pt>
                <c:pt idx="2">
                  <c:v>0.32</c:v>
                </c:pt>
                <c:pt idx="3">
                  <c:v>0.26</c:v>
                </c:pt>
                <c:pt idx="4">
                  <c:v>0.18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E7-4C9F-91D7-3F4A10B21CD9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Sportsutstyr</c:v>
                </c:pt>
              </c:strCache>
            </c:strRef>
          </c:tx>
          <c:spPr>
            <a:gradFill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'Ark1'!$E$2:$E$7</c:f>
              <c:numCache>
                <c:formatCode>0%</c:formatCode>
                <c:ptCount val="6"/>
                <c:pt idx="0">
                  <c:v>0.26</c:v>
                </c:pt>
                <c:pt idx="1">
                  <c:v>0.3</c:v>
                </c:pt>
                <c:pt idx="2">
                  <c:v>0.34</c:v>
                </c:pt>
                <c:pt idx="3">
                  <c:v>0.25</c:v>
                </c:pt>
                <c:pt idx="4">
                  <c:v>0.36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E7-4C9F-91D7-3F4A10B21CD9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Musikk/film/bøker</c:v>
                </c:pt>
              </c:strCache>
            </c:strRef>
          </c:tx>
          <c:spPr>
            <a:gradFill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/>
                </a:gs>
                <a:gs pos="0">
                  <a:srgbClr val="DD5C9F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'Ark1'!$F$2:$F$7</c:f>
              <c:numCache>
                <c:formatCode>0%</c:formatCode>
                <c:ptCount val="6"/>
                <c:pt idx="0">
                  <c:v>0.27</c:v>
                </c:pt>
                <c:pt idx="1">
                  <c:v>0.3</c:v>
                </c:pt>
                <c:pt idx="2">
                  <c:v>0.27</c:v>
                </c:pt>
                <c:pt idx="3">
                  <c:v>0.21</c:v>
                </c:pt>
                <c:pt idx="4">
                  <c:v>0.2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E7-4C9F-91D7-3F4A10B21CD9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Interiør/ting til hjemmet</c:v>
                </c:pt>
              </c:strCache>
            </c:strRef>
          </c:tx>
          <c:spPr>
            <a:gradFill>
              <a:gsLst>
                <a:gs pos="99500">
                  <a:srgbClr val="3EB074"/>
                </a:gs>
                <a:gs pos="100000">
                  <a:srgbClr val="3EB074"/>
                </a:gs>
                <a:gs pos="100000">
                  <a:srgbClr val="3EB074"/>
                </a:gs>
                <a:gs pos="0">
                  <a:srgbClr val="D3DA47"/>
                </a:gs>
                <a:gs pos="100000">
                  <a:srgbClr val="3EB074"/>
                </a:gs>
                <a:gs pos="100000">
                  <a:srgbClr val="3EB074"/>
                </a:gs>
                <a:gs pos="100000">
                  <a:srgbClr val="3EB074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'Ark1'!$G$2:$G$7</c:f>
              <c:numCache>
                <c:formatCode>0%</c:formatCode>
                <c:ptCount val="6"/>
                <c:pt idx="0">
                  <c:v>0.33</c:v>
                </c:pt>
                <c:pt idx="1">
                  <c:v>0.35</c:v>
                </c:pt>
                <c:pt idx="2">
                  <c:v>0.31</c:v>
                </c:pt>
                <c:pt idx="3">
                  <c:v>0.21</c:v>
                </c:pt>
                <c:pt idx="4">
                  <c:v>0.18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E7-4C9F-91D7-3F4A10B21CD9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Forbrukerelektronikk </c:v>
                </c:pt>
              </c:strCache>
            </c:strRef>
          </c:tx>
          <c:spPr>
            <a:gradFill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F558B">
                    <a:lumMod val="80000"/>
                    <a:lumOff val="20000"/>
                  </a:srgbClr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'Ark1'!$H$2:$H$7</c:f>
              <c:numCache>
                <c:formatCode>0%</c:formatCode>
                <c:ptCount val="6"/>
                <c:pt idx="0">
                  <c:v>0.39</c:v>
                </c:pt>
                <c:pt idx="1">
                  <c:v>0.31</c:v>
                </c:pt>
                <c:pt idx="2">
                  <c:v>0.33</c:v>
                </c:pt>
                <c:pt idx="3">
                  <c:v>0.2</c:v>
                </c:pt>
                <c:pt idx="4">
                  <c:v>0.12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E7-4C9F-91D7-3F4A10B21CD9}"/>
            </c:ext>
          </c:extLst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Smykker/klokke</c:v>
                </c:pt>
              </c:strCache>
            </c:strRef>
          </c:tx>
          <c:spPr>
            <a:gradFill>
              <a:gsLst>
                <a:gs pos="100000">
                  <a:srgbClr val="52AAF4"/>
                </a:gs>
                <a:gs pos="100000">
                  <a:srgbClr val="52AAF4"/>
                </a:gs>
                <a:gs pos="0">
                  <a:srgbClr val="86CDC7"/>
                </a:gs>
                <a:gs pos="100000">
                  <a:srgbClr val="52AAF4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nb-NO" sz="1800" b="0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'Ark1'!$I$2:$I$7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E7-4C9F-91D7-3F4A10B21CD9}"/>
            </c:ext>
          </c:extLst>
        </c:ser>
        <c:ser>
          <c:idx val="8"/>
          <c:order val="8"/>
          <c:tx>
            <c:strRef>
              <c:f>'Ark1'!$J$1</c:f>
              <c:strCache>
                <c:ptCount val="1"/>
                <c:pt idx="0">
                  <c:v>Sminke/kosmetikk</c:v>
                </c:pt>
              </c:strCache>
            </c:strRef>
          </c:tx>
          <c:spPr>
            <a:gradFill>
              <a:gsLst>
                <a:gs pos="99500">
                  <a:srgbClr val="E83E45"/>
                </a:gs>
                <a:gs pos="100000">
                  <a:srgbClr val="E83E45"/>
                </a:gs>
                <a:gs pos="100000">
                  <a:srgbClr val="E83E45"/>
                </a:gs>
                <a:gs pos="0">
                  <a:srgbClr val="ED656A"/>
                </a:gs>
                <a:gs pos="100000">
                  <a:srgbClr val="E83E45"/>
                </a:gs>
              </a:gsLst>
              <a:path path="circle">
                <a:fillToRect l="100000" b="100000"/>
              </a:path>
            </a:gradFill>
            <a:effectLst/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'Ark1'!$J$2:$J$7</c:f>
              <c:numCache>
                <c:formatCode>0%</c:formatCode>
                <c:ptCount val="6"/>
                <c:pt idx="0">
                  <c:v>0.1</c:v>
                </c:pt>
                <c:pt idx="1">
                  <c:v>0.06</c:v>
                </c:pt>
                <c:pt idx="2">
                  <c:v>0.05</c:v>
                </c:pt>
                <c:pt idx="3">
                  <c:v>0.04</c:v>
                </c:pt>
                <c:pt idx="4">
                  <c:v>0.02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C7A-441C-8016-173AF9CF53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3027432"/>
        <c:axId val="229157296"/>
      </c:barChart>
      <c:catAx>
        <c:axId val="133027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9157296"/>
        <c:crosses val="autoZero"/>
        <c:auto val="1"/>
        <c:lblAlgn val="ctr"/>
        <c:lblOffset val="100"/>
        <c:noMultiLvlLbl val="0"/>
      </c:catAx>
      <c:valAx>
        <c:axId val="2291572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30274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2.7875171312420705E-2"/>
          <c:y val="0.89186942658221113"/>
          <c:w val="0.95926170851288528"/>
          <c:h val="0.10041104945509988"/>
        </c:manualLayout>
      </c:layout>
      <c:overlay val="0"/>
      <c:txPr>
        <a:bodyPr/>
        <a:lstStyle/>
        <a:p>
          <a:pPr>
            <a:defRPr sz="18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Kjøkkenprodukter 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Spillkonsoll (Xbox, Nintendo o.l.)</c:v>
                </c:pt>
              </c:strCache>
            </c:strRef>
          </c:cat>
          <c:val>
            <c:numRef>
              <c:f>'Ark1'!$F$2:$F$6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0.03</c:v>
                </c:pt>
                <c:pt idx="3">
                  <c:v>0.12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'Ark1'!$G$1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Kjøkkenprodukter 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Spillkonsoll (Xbox, Nintendo o.l.)</c:v>
                </c:pt>
              </c:strCache>
            </c:strRef>
          </c:cat>
          <c:val>
            <c:numRef>
              <c:f>'Ark1'!$G$2:$G$6</c:f>
              <c:numCache>
                <c:formatCode>0%</c:formatCode>
                <c:ptCount val="5"/>
                <c:pt idx="0">
                  <c:v>9.9913665110591202E-2</c:v>
                </c:pt>
                <c:pt idx="1">
                  <c:v>9.4372421401960199E-2</c:v>
                </c:pt>
                <c:pt idx="2">
                  <c:v>4.8151235781700101E-2</c:v>
                </c:pt>
                <c:pt idx="3">
                  <c:v>7.2365012117858396E-2</c:v>
                </c:pt>
                <c:pt idx="4">
                  <c:v>4.8968968294585198E-2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ser>
          <c:idx val="2"/>
          <c:order val="2"/>
          <c:tx>
            <c:strRef>
              <c:f>'Ark1'!$H$1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99500">
                  <a:srgbClr val="E83F45">
                    <a:lumMod val="80000"/>
                    <a:lumOff val="20000"/>
                  </a:srgbClr>
                </a:gs>
                <a:gs pos="79000">
                  <a:srgbClr val="E83F45">
                    <a:lumMod val="80000"/>
                    <a:lumOff val="20000"/>
                  </a:srgbClr>
                </a:gs>
                <a:gs pos="88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84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Kjøkkenprodukter 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Spillkonsoll (Xbox, Nintendo o.l.)</c:v>
                </c:pt>
              </c:strCache>
            </c:strRef>
          </c:cat>
          <c:val>
            <c:numRef>
              <c:f>'Ark1'!$H$2:$H$6</c:f>
              <c:numCache>
                <c:formatCode>0%</c:formatCode>
                <c:ptCount val="5"/>
                <c:pt idx="0">
                  <c:v>7.9179136269618408E-2</c:v>
                </c:pt>
                <c:pt idx="1">
                  <c:v>0.113811297959885</c:v>
                </c:pt>
                <c:pt idx="2">
                  <c:v>8.8447516966694006E-2</c:v>
                </c:pt>
                <c:pt idx="3">
                  <c:v>9.9025508697887107E-2</c:v>
                </c:pt>
                <c:pt idx="4">
                  <c:v>2.8280648505445097E-2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C-4464-A8C4-82EBE96A0599}"/>
            </c:ext>
          </c:extLst>
        </c:ser>
        <c:ser>
          <c:idx val="3"/>
          <c:order val="3"/>
          <c:tx>
            <c:strRef>
              <c:f>'Ark1'!$I$1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Kjøkkenprodukter 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Spillkonsoll (Xbox, Nintendo o.l.)</c:v>
                </c:pt>
              </c:strCache>
            </c:strRef>
          </c:cat>
          <c:val>
            <c:numRef>
              <c:f>'Ark1'!$I$2:$I$6</c:f>
              <c:numCache>
                <c:formatCode>0%</c:formatCode>
                <c:ptCount val="5"/>
                <c:pt idx="0">
                  <c:v>9.2332690522105701E-2</c:v>
                </c:pt>
                <c:pt idx="1">
                  <c:v>0.12274123276908799</c:v>
                </c:pt>
                <c:pt idx="2">
                  <c:v>0.122616241697022</c:v>
                </c:pt>
                <c:pt idx="3">
                  <c:v>7.8065852439111599E-2</c:v>
                </c:pt>
                <c:pt idx="4">
                  <c:v>4.7157345903864105E-2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6C-4464-A8C4-82EBE96A0599}"/>
            </c:ext>
          </c:extLst>
        </c:ser>
        <c:ser>
          <c:idx val="4"/>
          <c:order val="4"/>
          <c:tx>
            <c:strRef>
              <c:f>'Ark1'!$J$1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>
                    <a:lumMod val="90000"/>
                    <a:lumOff val="10000"/>
                  </a:srgbClr>
                </a:gs>
                <a:gs pos="0">
                  <a:srgbClr val="D94A94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Kjøkkenprodukter 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Spillkonsoll (Xbox, Nintendo o.l.)</c:v>
                </c:pt>
              </c:strCache>
            </c:strRef>
          </c:cat>
          <c:val>
            <c:numRef>
              <c:f>'Ark1'!$J$2:$J$6</c:f>
              <c:numCache>
                <c:formatCode>0%</c:formatCode>
                <c:ptCount val="5"/>
                <c:pt idx="0">
                  <c:v>0.11761664943468</c:v>
                </c:pt>
                <c:pt idx="1">
                  <c:v>0.114264750025014</c:v>
                </c:pt>
                <c:pt idx="2">
                  <c:v>9.3202814928459499E-2</c:v>
                </c:pt>
                <c:pt idx="3">
                  <c:v>8.8750291832038197E-2</c:v>
                </c:pt>
                <c:pt idx="4">
                  <c:v>7.3841843711436497E-2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90801301770326948"/>
          <c:y val="0.74845475290178631"/>
          <c:w val="6.2966310072007675E-2"/>
          <c:h val="0.16667029680151349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'Ark1'!$A$2:$A$12</c:f>
              <c:strCache>
                <c:ptCount val="11"/>
                <c:pt idx="0">
                  <c:v>Personlig pleie-produkter </c:v>
                </c:pt>
                <c:pt idx="1">
                  <c:v>El-sparkesykkel</c:v>
                </c:pt>
                <c:pt idx="2">
                  <c:v>Mobiltelefon</c:v>
                </c:pt>
                <c:pt idx="3">
                  <c:v>Trådløse høytalere</c:v>
                </c:pt>
                <c:pt idx="4">
                  <c:v>Laptop</c:v>
                </c:pt>
                <c:pt idx="5">
                  <c:v>Foto-/videokamera</c:v>
                </c:pt>
                <c:pt idx="6">
                  <c:v>VR (virtual reality)-briller</c:v>
                </c:pt>
                <c:pt idx="7">
                  <c:v>TV</c:v>
                </c:pt>
                <c:pt idx="8">
                  <c:v>Musikkanlegg</c:v>
                </c:pt>
                <c:pt idx="9">
                  <c:v>Hvitevarer</c:v>
                </c:pt>
                <c:pt idx="10">
                  <c:v>Annet</c:v>
                </c:pt>
              </c:strCache>
            </c:strRef>
          </c:cat>
          <c:val>
            <c:numRef>
              <c:f>'Ark1'!$F$2:$F$12</c:f>
              <c:numCache>
                <c:formatCode>0%</c:formatCode>
                <c:ptCount val="11"/>
                <c:pt idx="0">
                  <c:v>0.05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0.06</c:v>
                </c:pt>
                <c:pt idx="9">
                  <c:v>0.04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'Ark1'!$G$1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'Ark1'!$A$2:$A$12</c:f>
              <c:strCache>
                <c:ptCount val="11"/>
                <c:pt idx="0">
                  <c:v>Personlig pleie-produkter </c:v>
                </c:pt>
                <c:pt idx="1">
                  <c:v>El-sparkesykkel</c:v>
                </c:pt>
                <c:pt idx="2">
                  <c:v>Mobiltelefon</c:v>
                </c:pt>
                <c:pt idx="3">
                  <c:v>Trådløse høytalere</c:v>
                </c:pt>
                <c:pt idx="4">
                  <c:v>Laptop</c:v>
                </c:pt>
                <c:pt idx="5">
                  <c:v>Foto-/videokamera</c:v>
                </c:pt>
                <c:pt idx="6">
                  <c:v>VR (virtual reality)-briller</c:v>
                </c:pt>
                <c:pt idx="7">
                  <c:v>TV</c:v>
                </c:pt>
                <c:pt idx="8">
                  <c:v>Musikkanlegg</c:v>
                </c:pt>
                <c:pt idx="9">
                  <c:v>Hvitevarer</c:v>
                </c:pt>
                <c:pt idx="10">
                  <c:v>Annet</c:v>
                </c:pt>
              </c:strCache>
            </c:strRef>
          </c:cat>
          <c:val>
            <c:numRef>
              <c:f>'Ark1'!$G$2:$G$12</c:f>
              <c:numCache>
                <c:formatCode>0%</c:formatCode>
                <c:ptCount val="11"/>
                <c:pt idx="0">
                  <c:v>5.0304905377075798E-2</c:v>
                </c:pt>
                <c:pt idx="1">
                  <c:v>0</c:v>
                </c:pt>
                <c:pt idx="2">
                  <c:v>0.12486791741185201</c:v>
                </c:pt>
                <c:pt idx="3">
                  <c:v>0</c:v>
                </c:pt>
                <c:pt idx="4">
                  <c:v>6.4719046554414503E-2</c:v>
                </c:pt>
                <c:pt idx="5">
                  <c:v>3.9064294600382403E-2</c:v>
                </c:pt>
                <c:pt idx="6">
                  <c:v>3.1583998312689696E-2</c:v>
                </c:pt>
                <c:pt idx="7">
                  <c:v>4.8497976059735999E-2</c:v>
                </c:pt>
                <c:pt idx="8">
                  <c:v>3.4294206352363105E-2</c:v>
                </c:pt>
                <c:pt idx="9">
                  <c:v>2.36639161052771E-2</c:v>
                </c:pt>
                <c:pt idx="10">
                  <c:v>2.2846044140139597E-2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ser>
          <c:idx val="2"/>
          <c:order val="2"/>
          <c:tx>
            <c:strRef>
              <c:f>'Ark1'!$H$1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99500">
                  <a:srgbClr val="E83F45">
                    <a:lumMod val="80000"/>
                    <a:lumOff val="20000"/>
                  </a:srgbClr>
                </a:gs>
                <a:gs pos="79000">
                  <a:srgbClr val="E83F45">
                    <a:lumMod val="80000"/>
                    <a:lumOff val="20000"/>
                  </a:srgbClr>
                </a:gs>
                <a:gs pos="88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84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'Ark1'!$A$2:$A$12</c:f>
              <c:strCache>
                <c:ptCount val="11"/>
                <c:pt idx="0">
                  <c:v>Personlig pleie-produkter </c:v>
                </c:pt>
                <c:pt idx="1">
                  <c:v>El-sparkesykkel</c:v>
                </c:pt>
                <c:pt idx="2">
                  <c:v>Mobiltelefon</c:v>
                </c:pt>
                <c:pt idx="3">
                  <c:v>Trådløse høytalere</c:v>
                </c:pt>
                <c:pt idx="4">
                  <c:v>Laptop</c:v>
                </c:pt>
                <c:pt idx="5">
                  <c:v>Foto-/videokamera</c:v>
                </c:pt>
                <c:pt idx="6">
                  <c:v>VR (virtual reality)-briller</c:v>
                </c:pt>
                <c:pt idx="7">
                  <c:v>TV</c:v>
                </c:pt>
                <c:pt idx="8">
                  <c:v>Musikkanlegg</c:v>
                </c:pt>
                <c:pt idx="9">
                  <c:v>Hvitevarer</c:v>
                </c:pt>
                <c:pt idx="10">
                  <c:v>Annet</c:v>
                </c:pt>
              </c:strCache>
            </c:strRef>
          </c:cat>
          <c:val>
            <c:numRef>
              <c:f>'Ark1'!$H$2:$H$12</c:f>
              <c:numCache>
                <c:formatCode>0%</c:formatCode>
                <c:ptCount val="11"/>
                <c:pt idx="0">
                  <c:v>4.8235098853265296E-2</c:v>
                </c:pt>
                <c:pt idx="1">
                  <c:v>0</c:v>
                </c:pt>
                <c:pt idx="2">
                  <c:v>0.10304933145995999</c:v>
                </c:pt>
                <c:pt idx="3">
                  <c:v>0</c:v>
                </c:pt>
                <c:pt idx="4">
                  <c:v>7.8992216033588802E-2</c:v>
                </c:pt>
                <c:pt idx="5">
                  <c:v>3.0130850267497903E-2</c:v>
                </c:pt>
                <c:pt idx="6">
                  <c:v>6.8007642848620202E-3</c:v>
                </c:pt>
                <c:pt idx="7">
                  <c:v>5.5789065376532998E-2</c:v>
                </c:pt>
                <c:pt idx="8">
                  <c:v>5.3304453558568998E-2</c:v>
                </c:pt>
                <c:pt idx="9">
                  <c:v>3.7242573683449201E-2</c:v>
                </c:pt>
                <c:pt idx="10">
                  <c:v>3.4494537452064405E-2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C-4464-A8C4-82EBE96A0599}"/>
            </c:ext>
          </c:extLst>
        </c:ser>
        <c:ser>
          <c:idx val="3"/>
          <c:order val="3"/>
          <c:tx>
            <c:strRef>
              <c:f>'Ark1'!$I$1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'Ark1'!$A$2:$A$12</c:f>
              <c:strCache>
                <c:ptCount val="11"/>
                <c:pt idx="0">
                  <c:v>Personlig pleie-produkter </c:v>
                </c:pt>
                <c:pt idx="1">
                  <c:v>El-sparkesykkel</c:v>
                </c:pt>
                <c:pt idx="2">
                  <c:v>Mobiltelefon</c:v>
                </c:pt>
                <c:pt idx="3">
                  <c:v>Trådløse høytalere</c:v>
                </c:pt>
                <c:pt idx="4">
                  <c:v>Laptop</c:v>
                </c:pt>
                <c:pt idx="5">
                  <c:v>Foto-/videokamera</c:v>
                </c:pt>
                <c:pt idx="6">
                  <c:v>VR (virtual reality)-briller</c:v>
                </c:pt>
                <c:pt idx="7">
                  <c:v>TV</c:v>
                </c:pt>
                <c:pt idx="8">
                  <c:v>Musikkanlegg</c:v>
                </c:pt>
                <c:pt idx="9">
                  <c:v>Hvitevarer</c:v>
                </c:pt>
                <c:pt idx="10">
                  <c:v>Annet</c:v>
                </c:pt>
              </c:strCache>
            </c:strRef>
          </c:cat>
          <c:val>
            <c:numRef>
              <c:f>'Ark1'!$I$2:$I$12</c:f>
              <c:numCache>
                <c:formatCode>0%</c:formatCode>
                <c:ptCount val="11"/>
                <c:pt idx="0">
                  <c:v>6.1245625312477799E-2</c:v>
                </c:pt>
                <c:pt idx="1">
                  <c:v>3.2729805013927603E-2</c:v>
                </c:pt>
                <c:pt idx="2">
                  <c:v>9.1261338475823309E-2</c:v>
                </c:pt>
                <c:pt idx="3">
                  <c:v>0</c:v>
                </c:pt>
                <c:pt idx="4">
                  <c:v>8.4547532319120211E-2</c:v>
                </c:pt>
                <c:pt idx="5">
                  <c:v>4.1354188986500999E-2</c:v>
                </c:pt>
                <c:pt idx="6">
                  <c:v>1.8320119991429198E-2</c:v>
                </c:pt>
                <c:pt idx="7">
                  <c:v>5.7853010499250103E-2</c:v>
                </c:pt>
                <c:pt idx="8">
                  <c:v>4.87465181058497E-2</c:v>
                </c:pt>
                <c:pt idx="9">
                  <c:v>2.7265909577887298E-2</c:v>
                </c:pt>
                <c:pt idx="10">
                  <c:v>4.6728805085351099E-2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6C-4464-A8C4-82EBE96A0599}"/>
            </c:ext>
          </c:extLst>
        </c:ser>
        <c:ser>
          <c:idx val="4"/>
          <c:order val="4"/>
          <c:tx>
            <c:strRef>
              <c:f>'Ark1'!$J$1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>
                    <a:lumMod val="90000"/>
                    <a:lumOff val="10000"/>
                  </a:srgbClr>
                </a:gs>
                <a:gs pos="0">
                  <a:srgbClr val="D94A94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'Ark1'!$A$2:$A$12</c:f>
              <c:strCache>
                <c:ptCount val="11"/>
                <c:pt idx="0">
                  <c:v>Personlig pleie-produkter </c:v>
                </c:pt>
                <c:pt idx="1">
                  <c:v>El-sparkesykkel</c:v>
                </c:pt>
                <c:pt idx="2">
                  <c:v>Mobiltelefon</c:v>
                </c:pt>
                <c:pt idx="3">
                  <c:v>Trådløse høytalere</c:v>
                </c:pt>
                <c:pt idx="4">
                  <c:v>Laptop</c:v>
                </c:pt>
                <c:pt idx="5">
                  <c:v>Foto-/videokamera</c:v>
                </c:pt>
                <c:pt idx="6">
                  <c:v>VR (virtual reality)-briller</c:v>
                </c:pt>
                <c:pt idx="7">
                  <c:v>TV</c:v>
                </c:pt>
                <c:pt idx="8">
                  <c:v>Musikkanlegg</c:v>
                </c:pt>
                <c:pt idx="9">
                  <c:v>Hvitevarer</c:v>
                </c:pt>
                <c:pt idx="10">
                  <c:v>Annet</c:v>
                </c:pt>
              </c:strCache>
            </c:strRef>
          </c:cat>
          <c:val>
            <c:numRef>
              <c:f>'Ark1'!$J$2:$J$12</c:f>
              <c:numCache>
                <c:formatCode>0%</c:formatCode>
                <c:ptCount val="11"/>
                <c:pt idx="0">
                  <c:v>7.3775139245572496E-2</c:v>
                </c:pt>
                <c:pt idx="1">
                  <c:v>6.8288696928259396E-2</c:v>
                </c:pt>
                <c:pt idx="2">
                  <c:v>6.1101290731414501E-2</c:v>
                </c:pt>
                <c:pt idx="3">
                  <c:v>5.4564253076743501E-2</c:v>
                </c:pt>
                <c:pt idx="4">
                  <c:v>5.0595337357836098E-2</c:v>
                </c:pt>
                <c:pt idx="5">
                  <c:v>4.2974352132875301E-2</c:v>
                </c:pt>
                <c:pt idx="6">
                  <c:v>3.3352232931994796E-2</c:v>
                </c:pt>
                <c:pt idx="7">
                  <c:v>3.0900843811493203E-2</c:v>
                </c:pt>
                <c:pt idx="8">
                  <c:v>2.4230397225094201E-2</c:v>
                </c:pt>
                <c:pt idx="9">
                  <c:v>2.21792348997766E-2</c:v>
                </c:pt>
                <c:pt idx="10">
                  <c:v>5.0361871727312206E-2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90880350443880042"/>
          <c:y val="0.74845475290178631"/>
          <c:w val="3.9957960469596758E-2"/>
          <c:h val="0.16667029680151349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Mann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'Ark1'!$A$2:$A$17</c:f>
              <c:strCache>
                <c:ptCount val="16"/>
                <c:pt idx="0">
                  <c:v>Kjøkkenprodukter (Kaffetrakter, brødrister o.l.)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El-sparkesykkel (batteridrevet sparkesykkel som er tillat å benytte i det offentlige rom)</c:v>
                </c:pt>
                <c:pt idx="5">
                  <c:v>Personlig pleie-produkter (Barbermaskin, elektrisk tannbørste o.l.)</c:v>
                </c:pt>
                <c:pt idx="6">
                  <c:v>Spillkonsoll (Xbox, Nintendo o.l.)</c:v>
                </c:pt>
                <c:pt idx="7">
                  <c:v>Mobiltelefon</c:v>
                </c:pt>
                <c:pt idx="8">
                  <c:v>Laptop</c:v>
                </c:pt>
                <c:pt idx="9">
                  <c:v>Trådløse høyttalere</c:v>
                </c:pt>
                <c:pt idx="10">
                  <c:v>Foto-/videokamera</c:v>
                </c:pt>
                <c:pt idx="11">
                  <c:v>TV</c:v>
                </c:pt>
                <c:pt idx="12">
                  <c:v>VR (virtual reality)-briller</c:v>
                </c:pt>
                <c:pt idx="13">
                  <c:v>Hvitevarer</c:v>
                </c:pt>
                <c:pt idx="14">
                  <c:v>Musikkanlegg</c:v>
                </c:pt>
                <c:pt idx="15">
                  <c:v>Annen forbruker- elektronikk</c:v>
                </c:pt>
              </c:strCache>
            </c:strRef>
          </c:cat>
          <c:val>
            <c:numRef>
              <c:f>'Ark1'!$C$2:$C$17</c:f>
              <c:numCache>
                <c:formatCode>0%</c:formatCode>
                <c:ptCount val="16"/>
                <c:pt idx="0">
                  <c:v>8.6989942988918101E-2</c:v>
                </c:pt>
                <c:pt idx="1">
                  <c:v>0.110018576644674</c:v>
                </c:pt>
                <c:pt idx="2">
                  <c:v>9.2691051181858886E-2</c:v>
                </c:pt>
                <c:pt idx="3">
                  <c:v>9.4292486067516487E-2</c:v>
                </c:pt>
                <c:pt idx="4">
                  <c:v>6.5338543334827998E-2</c:v>
                </c:pt>
                <c:pt idx="5">
                  <c:v>5.3391839087822704E-2</c:v>
                </c:pt>
                <c:pt idx="6">
                  <c:v>0.100538082121581</c:v>
                </c:pt>
                <c:pt idx="7">
                  <c:v>3.5872141438729098E-2</c:v>
                </c:pt>
                <c:pt idx="8">
                  <c:v>5.59221062071616E-2</c:v>
                </c:pt>
                <c:pt idx="9">
                  <c:v>4.9099993594260496E-2</c:v>
                </c:pt>
                <c:pt idx="10">
                  <c:v>4.9644481455383999E-2</c:v>
                </c:pt>
                <c:pt idx="11">
                  <c:v>4.3302799308180102E-2</c:v>
                </c:pt>
                <c:pt idx="12">
                  <c:v>5.2847351226699105E-2</c:v>
                </c:pt>
                <c:pt idx="13">
                  <c:v>2.1555313560950598E-2</c:v>
                </c:pt>
                <c:pt idx="14">
                  <c:v>2.9370315802959502E-2</c:v>
                </c:pt>
                <c:pt idx="15">
                  <c:v>5.9124975978476699E-2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Kvinne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'Ark1'!$A$2:$A$17</c:f>
              <c:strCache>
                <c:ptCount val="16"/>
                <c:pt idx="0">
                  <c:v>Kjøkkenprodukter (Kaffetrakter, brødrister o.l.)</c:v>
                </c:pt>
                <c:pt idx="1">
                  <c:v>Smartklokke eller smartarmbånd</c:v>
                </c:pt>
                <c:pt idx="2">
                  <c:v>Hodetelefoner</c:v>
                </c:pt>
                <c:pt idx="3">
                  <c:v>Nettbrett (iPad, tablet o.l.)</c:v>
                </c:pt>
                <c:pt idx="4">
                  <c:v>El-sparkesykkel (batteridrevet sparkesykkel som er tillat å benytte i det offentlige rom)</c:v>
                </c:pt>
                <c:pt idx="5">
                  <c:v>Personlig pleie-produkter (Barbermaskin, elektrisk tannbørste o.l.)</c:v>
                </c:pt>
                <c:pt idx="6">
                  <c:v>Spillkonsoll (Xbox, Nintendo o.l.)</c:v>
                </c:pt>
                <c:pt idx="7">
                  <c:v>Mobiltelefon</c:v>
                </c:pt>
                <c:pt idx="8">
                  <c:v>Laptop</c:v>
                </c:pt>
                <c:pt idx="9">
                  <c:v>Trådløse høyttalere</c:v>
                </c:pt>
                <c:pt idx="10">
                  <c:v>Foto-/videokamera</c:v>
                </c:pt>
                <c:pt idx="11">
                  <c:v>TV</c:v>
                </c:pt>
                <c:pt idx="12">
                  <c:v>VR (virtual reality)-briller</c:v>
                </c:pt>
                <c:pt idx="13">
                  <c:v>Hvitevarer</c:v>
                </c:pt>
                <c:pt idx="14">
                  <c:v>Musikkanlegg</c:v>
                </c:pt>
                <c:pt idx="15">
                  <c:v>Annen forbruker- elektronikk</c:v>
                </c:pt>
              </c:strCache>
            </c:strRef>
          </c:cat>
          <c:val>
            <c:numRef>
              <c:f>'Ark1'!$D$2:$D$17</c:f>
              <c:numCache>
                <c:formatCode>0%</c:formatCode>
                <c:ptCount val="16"/>
                <c:pt idx="0">
                  <c:v>0.150883662677428</c:v>
                </c:pt>
                <c:pt idx="1">
                  <c:v>0.118876983022544</c:v>
                </c:pt>
                <c:pt idx="2">
                  <c:v>9.3758697467297494E-2</c:v>
                </c:pt>
                <c:pt idx="3">
                  <c:v>8.2730308934038405E-2</c:v>
                </c:pt>
                <c:pt idx="4">
                  <c:v>7.1493181185638702E-2</c:v>
                </c:pt>
                <c:pt idx="5">
                  <c:v>9.5915669357083094E-2</c:v>
                </c:pt>
                <c:pt idx="6">
                  <c:v>4.4844141386028408E-2</c:v>
                </c:pt>
                <c:pt idx="7">
                  <c:v>8.8505427219593605E-2</c:v>
                </c:pt>
                <c:pt idx="8">
                  <c:v>4.4809351516838299E-2</c:v>
                </c:pt>
                <c:pt idx="9">
                  <c:v>6.04995825215697E-2</c:v>
                </c:pt>
                <c:pt idx="10">
                  <c:v>3.57291956582243E-2</c:v>
                </c:pt>
                <c:pt idx="11">
                  <c:v>1.7429724464236001E-2</c:v>
                </c:pt>
                <c:pt idx="12">
                  <c:v>1.2176454216532099E-2</c:v>
                </c:pt>
                <c:pt idx="13">
                  <c:v>2.2856944057890297E-2</c:v>
                </c:pt>
                <c:pt idx="14">
                  <c:v>1.8647369885889199E-2</c:v>
                </c:pt>
                <c:pt idx="15">
                  <c:v>4.0843306429167801E-2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88241527754324256"/>
          <c:y val="0.84366221510828354"/>
          <c:w val="0.10073158861292325"/>
          <c:h val="0.15539016773755646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Beløp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'Ark1'!$B$2:$B$10</c:f>
              <c:numCache>
                <c:formatCode>General</c:formatCode>
                <c:ptCount val="9"/>
                <c:pt idx="0" formatCode="0">
                  <c:v>4697.8999999999996</c:v>
                </c:pt>
                <c:pt idx="1">
                  <c:v>5103</c:v>
                </c:pt>
                <c:pt idx="2">
                  <c:v>5405</c:v>
                </c:pt>
                <c:pt idx="3">
                  <c:v>5109</c:v>
                </c:pt>
                <c:pt idx="4">
                  <c:v>5148</c:v>
                </c:pt>
                <c:pt idx="5">
                  <c:v>5228</c:v>
                </c:pt>
                <c:pt idx="6">
                  <c:v>5354</c:v>
                </c:pt>
                <c:pt idx="7" formatCode="0">
                  <c:v>5516.3</c:v>
                </c:pt>
                <c:pt idx="8">
                  <c:v>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4019360"/>
        <c:axId val="424019752"/>
      </c:barChart>
      <c:catAx>
        <c:axId val="42401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Gjennomsnitt i kr,-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16 til 24 år</c:v>
                </c:pt>
                <c:pt idx="1">
                  <c:v>25 til 34 år</c:v>
                </c:pt>
                <c:pt idx="2">
                  <c:v>35 til 44 år</c:v>
                </c:pt>
                <c:pt idx="3">
                  <c:v>45 til 54 år</c:v>
                </c:pt>
                <c:pt idx="4">
                  <c:v>55 til 64 år</c:v>
                </c:pt>
                <c:pt idx="5">
                  <c:v>65 år og eldre</c:v>
                </c:pt>
              </c:strCache>
            </c:strRef>
          </c:cat>
          <c:val>
            <c:numRef>
              <c:f>'Ark1'!$B$2:$B$7</c:f>
              <c:numCache>
                <c:formatCode>0</c:formatCode>
                <c:ptCount val="6"/>
                <c:pt idx="0">
                  <c:v>2733.9</c:v>
                </c:pt>
                <c:pt idx="1">
                  <c:v>4435.5</c:v>
                </c:pt>
                <c:pt idx="2">
                  <c:v>5591.6</c:v>
                </c:pt>
                <c:pt idx="3">
                  <c:v>5792.3</c:v>
                </c:pt>
                <c:pt idx="4">
                  <c:v>7326.4</c:v>
                </c:pt>
                <c:pt idx="5">
                  <c:v>8302.4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061472"/>
        <c:axId val="233061864"/>
      </c:barChart>
      <c:catAx>
        <c:axId val="23306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3061864"/>
        <c:crosses val="autoZero"/>
        <c:auto val="1"/>
        <c:lblAlgn val="ctr"/>
        <c:lblOffset val="100"/>
        <c:noMultiLvlLbl val="0"/>
      </c:catAx>
      <c:valAx>
        <c:axId val="2330618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23306147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99500">
                  <a:srgbClr val="683690"/>
                </a:gs>
                <a:gs pos="86000">
                  <a:srgbClr val="683690"/>
                </a:gs>
                <a:gs pos="70000">
                  <a:srgbClr val="683690"/>
                </a:gs>
                <a:gs pos="0">
                  <a:srgbClr val="CD1D84"/>
                </a:gs>
                <a:gs pos="86000">
                  <a:srgbClr val="683690"/>
                </a:gs>
              </a:gsLst>
              <a:path path="circle">
                <a:fillToRect l="100000" b="100000"/>
              </a:path>
              <a:tileRect t="-100000" r="-100000"/>
            </a:gradFill>
            <a:effectLst/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'Ark1'!$A$2:$A$9</c:f>
              <c:strCache>
                <c:ptCount val="8"/>
                <c:pt idx="0">
                  <c:v>Egne barn</c:v>
                </c:pt>
                <c:pt idx="1">
                  <c:v>Ektefelle/samboer/kjæreste/partner</c:v>
                </c:pt>
                <c:pt idx="2">
                  <c:v>Foreldre</c:v>
                </c:pt>
                <c:pt idx="3">
                  <c:v>Andre familiemedlemmer</c:v>
                </c:pt>
                <c:pt idx="4">
                  <c:v>Søsken</c:v>
                </c:pt>
                <c:pt idx="5">
                  <c:v>Venner</c:v>
                </c:pt>
                <c:pt idx="6">
                  <c:v>Andre</c:v>
                </c:pt>
                <c:pt idx="7">
                  <c:v>Kjøper ikke julegaver</c:v>
                </c:pt>
              </c:strCache>
            </c:strRef>
          </c:cat>
          <c:val>
            <c:numRef>
              <c:f>'Ark1'!$F$2:$F$9</c:f>
              <c:numCache>
                <c:formatCode>0%</c:formatCode>
                <c:ptCount val="8"/>
                <c:pt idx="0">
                  <c:v>0.42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0.05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C-4464-A8C4-82EBE96A0599}"/>
            </c:ext>
          </c:extLst>
        </c:ser>
        <c:ser>
          <c:idx val="1"/>
          <c:order val="1"/>
          <c:tx>
            <c:strRef>
              <c:f>'Ark1'!$G$1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99500">
                  <a:srgbClr val="3D4A9A"/>
                </a:gs>
                <a:gs pos="100000">
                  <a:srgbClr val="3D4A9A"/>
                </a:gs>
                <a:gs pos="0">
                  <a:srgbClr val="52AAF4"/>
                </a:gs>
                <a:gs pos="100000">
                  <a:srgbClr val="3D4A9A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C-4464-A8C4-82EBE96A05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'Ark1'!$A$2:$A$9</c:f>
              <c:strCache>
                <c:ptCount val="8"/>
                <c:pt idx="0">
                  <c:v>Egne barn</c:v>
                </c:pt>
                <c:pt idx="1">
                  <c:v>Ektefelle/samboer/kjæreste/partner</c:v>
                </c:pt>
                <c:pt idx="2">
                  <c:v>Foreldre</c:v>
                </c:pt>
                <c:pt idx="3">
                  <c:v>Andre familiemedlemmer</c:v>
                </c:pt>
                <c:pt idx="4">
                  <c:v>Søsken</c:v>
                </c:pt>
                <c:pt idx="5">
                  <c:v>Venner</c:v>
                </c:pt>
                <c:pt idx="6">
                  <c:v>Andre</c:v>
                </c:pt>
                <c:pt idx="7">
                  <c:v>Kjøper ikke julegaver</c:v>
                </c:pt>
              </c:strCache>
            </c:strRef>
          </c:cat>
          <c:val>
            <c:numRef>
              <c:f>'Ark1'!$G$2:$G$9</c:f>
              <c:numCache>
                <c:formatCode>0%</c:formatCode>
                <c:ptCount val="8"/>
                <c:pt idx="0">
                  <c:v>0.40706981247278401</c:v>
                </c:pt>
                <c:pt idx="1">
                  <c:v>0.30676650026782204</c:v>
                </c:pt>
                <c:pt idx="2">
                  <c:v>7.7705015949961098E-2</c:v>
                </c:pt>
                <c:pt idx="3">
                  <c:v>7.4575325105126905E-2</c:v>
                </c:pt>
                <c:pt idx="4">
                  <c:v>6.5581931906926905E-2</c:v>
                </c:pt>
                <c:pt idx="5">
                  <c:v>2.57822573329934E-2</c:v>
                </c:pt>
                <c:pt idx="6">
                  <c:v>1.4249480382654899E-2</c:v>
                </c:pt>
                <c:pt idx="7">
                  <c:v>2.8269676581730799E-2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C-4464-A8C4-82EBE96A0599}"/>
            </c:ext>
          </c:extLst>
        </c:ser>
        <c:ser>
          <c:idx val="2"/>
          <c:order val="2"/>
          <c:tx>
            <c:strRef>
              <c:f>'Ark1'!$H$1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99500">
                  <a:srgbClr val="E83F45">
                    <a:lumMod val="80000"/>
                    <a:lumOff val="20000"/>
                  </a:srgbClr>
                </a:gs>
                <a:gs pos="79000">
                  <a:srgbClr val="E83F45">
                    <a:lumMod val="80000"/>
                    <a:lumOff val="20000"/>
                  </a:srgbClr>
                </a:gs>
                <a:gs pos="88000">
                  <a:srgbClr val="E83F45">
                    <a:lumMod val="80000"/>
                    <a:lumOff val="20000"/>
                  </a:srgbClr>
                </a:gs>
                <a:gs pos="0">
                  <a:srgbClr val="FFEA3C"/>
                </a:gs>
                <a:gs pos="84000">
                  <a:srgbClr val="E83F45">
                    <a:lumMod val="80000"/>
                    <a:lumOff val="2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B4-4068-A8C8-5464FBD315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'Ark1'!$A$2:$A$9</c:f>
              <c:strCache>
                <c:ptCount val="8"/>
                <c:pt idx="0">
                  <c:v>Egne barn</c:v>
                </c:pt>
                <c:pt idx="1">
                  <c:v>Ektefelle/samboer/kjæreste/partner</c:v>
                </c:pt>
                <c:pt idx="2">
                  <c:v>Foreldre</c:v>
                </c:pt>
                <c:pt idx="3">
                  <c:v>Andre familiemedlemmer</c:v>
                </c:pt>
                <c:pt idx="4">
                  <c:v>Søsken</c:v>
                </c:pt>
                <c:pt idx="5">
                  <c:v>Venner</c:v>
                </c:pt>
                <c:pt idx="6">
                  <c:v>Andre</c:v>
                </c:pt>
                <c:pt idx="7">
                  <c:v>Kjøper ikke julegaver</c:v>
                </c:pt>
              </c:strCache>
            </c:strRef>
          </c:cat>
          <c:val>
            <c:numRef>
              <c:f>'Ark1'!$H$2:$H$9</c:f>
              <c:numCache>
                <c:formatCode>0%</c:formatCode>
                <c:ptCount val="8"/>
                <c:pt idx="0">
                  <c:v>0.38557963173752297</c:v>
                </c:pt>
                <c:pt idx="1">
                  <c:v>0.32411730547990802</c:v>
                </c:pt>
                <c:pt idx="2">
                  <c:v>0.107536268142688</c:v>
                </c:pt>
                <c:pt idx="3">
                  <c:v>7.4873408262269209E-2</c:v>
                </c:pt>
                <c:pt idx="4">
                  <c:v>5.8466777823970195E-2</c:v>
                </c:pt>
                <c:pt idx="5">
                  <c:v>1.0859395021618701E-2</c:v>
                </c:pt>
                <c:pt idx="6">
                  <c:v>1.1626568109819199E-2</c:v>
                </c:pt>
                <c:pt idx="7">
                  <c:v>2.69406454222029E-2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C-4464-A8C4-82EBE96A0599}"/>
            </c:ext>
          </c:extLst>
        </c:ser>
        <c:ser>
          <c:idx val="3"/>
          <c:order val="3"/>
          <c:tx>
            <c:strRef>
              <c:f>'Ark1'!$I$1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99500">
                  <a:srgbClr val="A19487"/>
                </a:gs>
                <a:gs pos="91000">
                  <a:srgbClr val="A19487"/>
                </a:gs>
                <a:gs pos="0">
                  <a:srgbClr val="A19487">
                    <a:lumMod val="60000"/>
                    <a:lumOff val="40000"/>
                  </a:srgbClr>
                </a:gs>
                <a:gs pos="75000">
                  <a:srgbClr val="A19487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Egne barn</c:v>
                </c:pt>
                <c:pt idx="1">
                  <c:v>Ektefelle/samboer/kjæreste/partner</c:v>
                </c:pt>
                <c:pt idx="2">
                  <c:v>Foreldre</c:v>
                </c:pt>
                <c:pt idx="3">
                  <c:v>Andre familiemedlemmer</c:v>
                </c:pt>
                <c:pt idx="4">
                  <c:v>Søsken</c:v>
                </c:pt>
                <c:pt idx="5">
                  <c:v>Venner</c:v>
                </c:pt>
                <c:pt idx="6">
                  <c:v>Andre</c:v>
                </c:pt>
                <c:pt idx="7">
                  <c:v>Kjøper ikke julegaver</c:v>
                </c:pt>
              </c:strCache>
            </c:strRef>
          </c:cat>
          <c:val>
            <c:numRef>
              <c:f>'Ark1'!$I$2:$I$9</c:f>
              <c:numCache>
                <c:formatCode>0%</c:formatCode>
                <c:ptCount val="8"/>
                <c:pt idx="0">
                  <c:v>0.34471547938824004</c:v>
                </c:pt>
                <c:pt idx="1">
                  <c:v>0.322185768517877</c:v>
                </c:pt>
                <c:pt idx="2">
                  <c:v>0.10331156022955901</c:v>
                </c:pt>
                <c:pt idx="3">
                  <c:v>9.0832499083151108E-2</c:v>
                </c:pt>
                <c:pt idx="4">
                  <c:v>7.1712476087581592E-2</c:v>
                </c:pt>
                <c:pt idx="5">
                  <c:v>1.32323642815372E-2</c:v>
                </c:pt>
                <c:pt idx="6">
                  <c:v>1.15473441108545E-2</c:v>
                </c:pt>
                <c:pt idx="7">
                  <c:v>4.2462508301202399E-2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06C-4464-A8C4-82EBE96A0599}"/>
            </c:ext>
          </c:extLst>
        </c:ser>
        <c:ser>
          <c:idx val="4"/>
          <c:order val="4"/>
          <c:tx>
            <c:strRef>
              <c:f>'Ark1'!$J$1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99500">
                  <a:srgbClr val="CD1D84"/>
                </a:gs>
                <a:gs pos="100000">
                  <a:srgbClr val="CD1D84"/>
                </a:gs>
                <a:gs pos="100000">
                  <a:srgbClr val="CD1D84">
                    <a:lumMod val="90000"/>
                    <a:lumOff val="10000"/>
                  </a:srgbClr>
                </a:gs>
                <a:gs pos="0">
                  <a:srgbClr val="D94A94"/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 w="50800" h="50800"/>
              <a:bevelB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Egne barn</c:v>
                </c:pt>
                <c:pt idx="1">
                  <c:v>Ektefelle/samboer/kjæreste/partner</c:v>
                </c:pt>
                <c:pt idx="2">
                  <c:v>Foreldre</c:v>
                </c:pt>
                <c:pt idx="3">
                  <c:v>Andre familiemedlemmer</c:v>
                </c:pt>
                <c:pt idx="4">
                  <c:v>Søsken</c:v>
                </c:pt>
                <c:pt idx="5">
                  <c:v>Venner</c:v>
                </c:pt>
                <c:pt idx="6">
                  <c:v>Andre</c:v>
                </c:pt>
                <c:pt idx="7">
                  <c:v>Kjøper ikke julegaver</c:v>
                </c:pt>
              </c:strCache>
            </c:strRef>
          </c:cat>
          <c:val>
            <c:numRef>
              <c:f>'Ark1'!$J$2:$J$9</c:f>
              <c:numCache>
                <c:formatCode>0%</c:formatCode>
                <c:ptCount val="8"/>
                <c:pt idx="0">
                  <c:v>0.38035716054396196</c:v>
                </c:pt>
                <c:pt idx="1">
                  <c:v>0.31628418331468</c:v>
                </c:pt>
                <c:pt idx="2">
                  <c:v>9.7174212335211896E-2</c:v>
                </c:pt>
                <c:pt idx="3">
                  <c:v>7.3432841734100598E-2</c:v>
                </c:pt>
                <c:pt idx="4">
                  <c:v>5.7674593663024999E-2</c:v>
                </c:pt>
                <c:pt idx="5">
                  <c:v>2.5157731049988599E-2</c:v>
                </c:pt>
                <c:pt idx="6">
                  <c:v>1.30443825956043E-2</c:v>
                </c:pt>
                <c:pt idx="7">
                  <c:v>3.6874894763428201E-2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06C-4464-A8C4-82EBE96A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24019360"/>
        <c:axId val="424019752"/>
      </c:barChart>
      <c:catAx>
        <c:axId val="4240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4019752"/>
        <c:crosses val="autoZero"/>
        <c:auto val="1"/>
        <c:lblAlgn val="ctr"/>
        <c:lblOffset val="100"/>
        <c:noMultiLvlLbl val="0"/>
      </c:catAx>
      <c:valAx>
        <c:axId val="42401975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193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ayout>
        <c:manualLayout>
          <c:xMode val="edge"/>
          <c:yMode val="edge"/>
          <c:x val="0.90506787094567887"/>
          <c:y val="0.74845475290178631"/>
          <c:w val="6.2966310072007675E-2"/>
          <c:h val="0.16667029680151349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735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63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20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62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01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839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52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94178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8751723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442558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7677832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8947538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08605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22709359" y="12807950"/>
            <a:ext cx="318213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875131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12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58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8347074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23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138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2684572" y="12950190"/>
            <a:ext cx="384722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1990406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684572" y="12950190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fld id="{0EEBC1A0-42E1-474A-8B89-066EB82D0CD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31874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 dirty="0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 dirty="0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 dirty="0"/>
              <a:t>Body Level Four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717827" y="12950190"/>
            <a:ext cx="318212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AC4B5E-2718-4AF0-895C-F92061CD0014}"/>
              </a:ext>
            </a:extLst>
          </p:cNvPr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221" y="431799"/>
            <a:ext cx="1471634" cy="1482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93" r:id="rId3"/>
    <p:sldLayoutId id="2147483694" r:id="rId4"/>
    <p:sldLayoutId id="2147483677" r:id="rId5"/>
    <p:sldLayoutId id="2147483679" r:id="rId6"/>
    <p:sldLayoutId id="2147483704" r:id="rId7"/>
    <p:sldLayoutId id="2147483691" r:id="rId8"/>
    <p:sldLayoutId id="2147483699" r:id="rId9"/>
    <p:sldLayoutId id="2147483697" r:id="rId10"/>
    <p:sldLayoutId id="2147483703" r:id="rId11"/>
    <p:sldLayoutId id="2147483696" r:id="rId12"/>
    <p:sldLayoutId id="2147483702" r:id="rId13"/>
    <p:sldLayoutId id="2147483701" r:id="rId14"/>
    <p:sldLayoutId id="2147483700" r:id="rId15"/>
    <p:sldLayoutId id="2147483663" r:id="rId16"/>
  </p:sldLayoutIdLst>
  <p:transition spd="med"/>
  <p:hf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40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Elektronikkbransjen </a:t>
            </a:r>
            <a:br>
              <a:rPr lang="nb-NO" dirty="0"/>
            </a:br>
            <a:r>
              <a:rPr lang="nb-NO" sz="6700" dirty="0"/>
              <a:t>Julegaver 2020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E5393-9F14-4E87-96E6-50E0F8C4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Topp 5: 12 % av de som ønsker seg forbrukerelektronikk i julegave ønsker seg kjøkkenprodukter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3CE3D23-DA98-4394-8BAD-D078314257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EFBC662-2C99-46DF-AC48-64DAAD6EAE4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23148411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93958B0-C88B-4494-8221-D9159F0A909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b-NO" dirty="0"/>
              <a:t>I år ønsker flest seg kjøkkenprodukter (12 %) og smartklokke/smartarmbånd (11 %). </a:t>
            </a:r>
          </a:p>
          <a:p>
            <a:r>
              <a:rPr lang="nb-NO" dirty="0"/>
              <a:t>Kjøkkenprodukter har en signifikant oppgang fra 9 % i fjor til 12 % i år. Noe av oppgangen skyldes nok at flere lager mere mat hjemme under covid-19 perioden.</a:t>
            </a:r>
          </a:p>
          <a:p>
            <a:r>
              <a:rPr lang="nb-NO" dirty="0"/>
              <a:t>Hodetelefoner går signifikant tilbake fra 12 % i fjor til 9 % i år.</a:t>
            </a:r>
          </a:p>
          <a:p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501FEAB-9159-4B6C-8F00-353594F9B304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602	Filter: Hvis svart «Forbrukerelektronikk» på </a:t>
            </a:r>
            <a:r>
              <a:rPr lang="nb-NO" sz="2000" dirty="0" err="1"/>
              <a:t>spm</a:t>
            </a:r>
            <a:r>
              <a:rPr lang="nb-NO" sz="2000" dirty="0"/>
              <a:t> 1.	Spm.: Hvilket av følgende forbrukerelektronikk ønsker du deg aller mest i julegave?	</a:t>
            </a:r>
          </a:p>
        </p:txBody>
      </p:sp>
      <p:sp>
        <p:nvSpPr>
          <p:cNvPr id="4" name="Pil opp 10">
            <a:extLst>
              <a:ext uri="{FF2B5EF4-FFF2-40B4-BE49-F238E27FC236}">
                <a16:creationId xmlns:a16="http://schemas.microsoft.com/office/drawing/2014/main" id="{413BC41B-82F3-4483-988E-74CD71DC8837}"/>
              </a:ext>
            </a:extLst>
          </p:cNvPr>
          <p:cNvSpPr/>
          <p:nvPr/>
        </p:nvSpPr>
        <p:spPr>
          <a:xfrm>
            <a:off x="2533791" y="3610467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opp 10">
            <a:extLst>
              <a:ext uri="{FF2B5EF4-FFF2-40B4-BE49-F238E27FC236}">
                <a16:creationId xmlns:a16="http://schemas.microsoft.com/office/drawing/2014/main" id="{9250EDF9-FD56-4F1D-AC2C-E729318B3C86}"/>
              </a:ext>
            </a:extLst>
          </p:cNvPr>
          <p:cNvSpPr/>
          <p:nvPr/>
        </p:nvSpPr>
        <p:spPr>
          <a:xfrm rot="10800000">
            <a:off x="2903981" y="7476617"/>
            <a:ext cx="192357" cy="1978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8365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62CEF-7273-4362-902B-1DB1EE1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Plassene 6-15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E7594B8-8376-4267-89B0-187767AD5F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11</a:t>
            </a:fld>
            <a:endParaRPr lang="nb-NO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A14B58F7-3393-440D-99D6-E5DB32E97F1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66489056"/>
              </p:ext>
            </p:extLst>
          </p:nvPr>
        </p:nvGraphicFramePr>
        <p:xfrm>
          <a:off x="1401763" y="2640013"/>
          <a:ext cx="20385575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tel 1">
            <a:extLst>
              <a:ext uri="{FF2B5EF4-FFF2-40B4-BE49-F238E27FC236}">
                <a16:creationId xmlns:a16="http://schemas.microsoft.com/office/drawing/2014/main" id="{F7AA7356-C2A4-4BA3-8926-BBAC1513D101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602	Filter: Hvis svart «Forbrukerelektronikk» på </a:t>
            </a:r>
            <a:r>
              <a:rPr lang="nb-NO" sz="2000" dirty="0" err="1"/>
              <a:t>spm</a:t>
            </a:r>
            <a:r>
              <a:rPr lang="nb-NO" sz="2000" dirty="0"/>
              <a:t> 1.	Spm.: Hvilket av følgende forbrukerelektronikk ønsker du deg aller mest i julegave?	</a:t>
            </a:r>
          </a:p>
        </p:txBody>
      </p:sp>
      <p:sp>
        <p:nvSpPr>
          <p:cNvPr id="4" name="Pil opp 10">
            <a:extLst>
              <a:ext uri="{FF2B5EF4-FFF2-40B4-BE49-F238E27FC236}">
                <a16:creationId xmlns:a16="http://schemas.microsoft.com/office/drawing/2014/main" id="{596FBE4F-381C-47D0-9135-D2B94387A938}"/>
              </a:ext>
            </a:extLst>
          </p:cNvPr>
          <p:cNvSpPr/>
          <p:nvPr/>
        </p:nvSpPr>
        <p:spPr>
          <a:xfrm rot="10800000">
            <a:off x="2977016" y="6607379"/>
            <a:ext cx="192357" cy="1978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 opp 10">
            <a:extLst>
              <a:ext uri="{FF2B5EF4-FFF2-40B4-BE49-F238E27FC236}">
                <a16:creationId xmlns:a16="http://schemas.microsoft.com/office/drawing/2014/main" id="{2855E999-0BB2-41B0-87ED-7C9545D64063}"/>
              </a:ext>
            </a:extLst>
          </p:cNvPr>
          <p:cNvSpPr/>
          <p:nvPr/>
        </p:nvSpPr>
        <p:spPr>
          <a:xfrm rot="10800000">
            <a:off x="3393184" y="9204042"/>
            <a:ext cx="192357" cy="1978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opp 10">
            <a:extLst>
              <a:ext uri="{FF2B5EF4-FFF2-40B4-BE49-F238E27FC236}">
                <a16:creationId xmlns:a16="http://schemas.microsoft.com/office/drawing/2014/main" id="{CC501D5D-0FAF-42F8-939B-4FE99ECA073A}"/>
              </a:ext>
            </a:extLst>
          </p:cNvPr>
          <p:cNvSpPr/>
          <p:nvPr/>
        </p:nvSpPr>
        <p:spPr>
          <a:xfrm rot="10800000">
            <a:off x="2351550" y="10100857"/>
            <a:ext cx="192357" cy="1978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opp 10">
            <a:extLst>
              <a:ext uri="{FF2B5EF4-FFF2-40B4-BE49-F238E27FC236}">
                <a16:creationId xmlns:a16="http://schemas.microsoft.com/office/drawing/2014/main" id="{39DAC163-1379-46E6-B5EC-7EBC3A9F9B24}"/>
              </a:ext>
            </a:extLst>
          </p:cNvPr>
          <p:cNvSpPr/>
          <p:nvPr/>
        </p:nvSpPr>
        <p:spPr>
          <a:xfrm>
            <a:off x="2175867" y="3933094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7868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1C2D3-30A5-44DC-933C-4814CCCA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Noen forskjeller mellom menn og kvinners gaveønsker innen forbrukerelektronikk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4124CF9-FFED-4E87-935E-9A6E24B324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736D2A84-6EC0-4E65-90CD-E2D00D4AFE6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48550797"/>
              </p:ext>
            </p:extLst>
          </p:nvPr>
        </p:nvGraphicFramePr>
        <p:xfrm>
          <a:off x="1401763" y="2640013"/>
          <a:ext cx="13863119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tel 1">
            <a:extLst>
              <a:ext uri="{FF2B5EF4-FFF2-40B4-BE49-F238E27FC236}">
                <a16:creationId xmlns:a16="http://schemas.microsoft.com/office/drawing/2014/main" id="{1AA042D1-2009-406C-B034-B1169D284691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602	Filter: Hvis svart «Forbrukerelektronikk» på </a:t>
            </a:r>
            <a:r>
              <a:rPr lang="nb-NO" sz="2000" dirty="0" err="1"/>
              <a:t>spm</a:t>
            </a:r>
            <a:r>
              <a:rPr lang="nb-NO" sz="2000" dirty="0"/>
              <a:t> 1.	Spm.: Hvilket av følgende forbrukerelektronikk ønsker du deg aller mest i julegave?	</a:t>
            </a:r>
          </a:p>
        </p:txBody>
      </p:sp>
      <p:sp>
        <p:nvSpPr>
          <p:cNvPr id="10" name="Pil opp 10">
            <a:extLst>
              <a:ext uri="{FF2B5EF4-FFF2-40B4-BE49-F238E27FC236}">
                <a16:creationId xmlns:a16="http://schemas.microsoft.com/office/drawing/2014/main" id="{EF5FCE83-5509-41C1-922B-AC6359DD263A}"/>
              </a:ext>
            </a:extLst>
          </p:cNvPr>
          <p:cNvSpPr/>
          <p:nvPr/>
        </p:nvSpPr>
        <p:spPr>
          <a:xfrm>
            <a:off x="10382229" y="10058722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opp 10">
            <a:extLst>
              <a:ext uri="{FF2B5EF4-FFF2-40B4-BE49-F238E27FC236}">
                <a16:creationId xmlns:a16="http://schemas.microsoft.com/office/drawing/2014/main" id="{9CF5364E-FB05-447E-868D-1A245492782B}"/>
              </a:ext>
            </a:extLst>
          </p:cNvPr>
          <p:cNvSpPr/>
          <p:nvPr/>
        </p:nvSpPr>
        <p:spPr>
          <a:xfrm>
            <a:off x="11756680" y="7245277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opp 10">
            <a:extLst>
              <a:ext uri="{FF2B5EF4-FFF2-40B4-BE49-F238E27FC236}">
                <a16:creationId xmlns:a16="http://schemas.microsoft.com/office/drawing/2014/main" id="{E8F56971-9C85-4DDA-81CF-998200020E30}"/>
              </a:ext>
            </a:extLst>
          </p:cNvPr>
          <p:cNvSpPr/>
          <p:nvPr/>
        </p:nvSpPr>
        <p:spPr>
          <a:xfrm>
            <a:off x="12314123" y="6460102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opp 10">
            <a:extLst>
              <a:ext uri="{FF2B5EF4-FFF2-40B4-BE49-F238E27FC236}">
                <a16:creationId xmlns:a16="http://schemas.microsoft.com/office/drawing/2014/main" id="{17D8FBCB-E4DF-40EA-8D10-4D6DDE7078F9}"/>
              </a:ext>
            </a:extLst>
          </p:cNvPr>
          <p:cNvSpPr/>
          <p:nvPr/>
        </p:nvSpPr>
        <p:spPr>
          <a:xfrm>
            <a:off x="12182319" y="6072716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opp 10">
            <a:extLst>
              <a:ext uri="{FF2B5EF4-FFF2-40B4-BE49-F238E27FC236}">
                <a16:creationId xmlns:a16="http://schemas.microsoft.com/office/drawing/2014/main" id="{A692F133-E2A1-489B-9EFC-C086AE4B1FEC}"/>
              </a:ext>
            </a:extLst>
          </p:cNvPr>
          <p:cNvSpPr/>
          <p:nvPr/>
        </p:nvSpPr>
        <p:spPr>
          <a:xfrm>
            <a:off x="14315321" y="3036279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7EA9D26E-9194-42D0-A5FE-8D71FBC0A9B5}"/>
              </a:ext>
            </a:extLst>
          </p:cNvPr>
          <p:cNvSpPr txBox="1">
            <a:spLocks/>
          </p:cNvSpPr>
          <p:nvPr/>
        </p:nvSpPr>
        <p:spPr>
          <a:xfrm>
            <a:off x="15570451" y="2522390"/>
            <a:ext cx="7606072" cy="7834948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Menn ønsker seg i signifikant større grad enn kvinner spillkonsoll og VR-briller.</a:t>
            </a:r>
          </a:p>
          <a:p>
            <a:pPr hangingPunct="1"/>
            <a:r>
              <a:rPr lang="nb-NO" dirty="0"/>
              <a:t>Kvinner ønsker ser i signifikant større grad enn menn kjøkkenprodukter, personlig pleie produkter og mobiltelefon.</a:t>
            </a:r>
          </a:p>
          <a:p>
            <a:pPr hangingPunct="1"/>
            <a:endParaRPr lang="nb-NO" dirty="0"/>
          </a:p>
          <a:p>
            <a:pPr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1645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2CA0D-B8E5-45AA-B252-15CEE44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Hver nordmann vil i snitt bruke 5.808 kr,- på julegaver i 2020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F51D568-0149-4BF1-BB00-AFD38DE954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AA548C0-DDEB-43C1-ADE4-917521B9B486}"/>
              </a:ext>
            </a:extLst>
          </p:cNvPr>
          <p:cNvSpPr txBox="1">
            <a:spLocks/>
          </p:cNvSpPr>
          <p:nvPr/>
        </p:nvSpPr>
        <p:spPr>
          <a:xfrm>
            <a:off x="14502383" y="2645387"/>
            <a:ext cx="8546593" cy="9865268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Nordmenn kommer til å bruke 5.808,- på julegaver i 2020, en oppgang på 292,-  sammenlignet med 2019. Oppgangen fra i fjor er signifikant.</a:t>
            </a:r>
          </a:p>
          <a:p>
            <a:pPr hangingPunct="1"/>
            <a:r>
              <a:rPr lang="nb-NO" dirty="0"/>
              <a:t>De som har barn skal bruke signifikant mer på julegaver enn de som ikke har barn (7.216,- mot 3.672,-).</a:t>
            </a:r>
          </a:p>
          <a:p>
            <a:pPr hangingPunct="1"/>
            <a:r>
              <a:rPr lang="nb-NO" dirty="0"/>
              <a:t>Jo eldre man er jo mer skal man bruke på julegaver. De under 24 år skal i snitt bruke 2.734,- mens de over 65 år skal bruke 8.302,-.</a:t>
            </a:r>
          </a:p>
          <a:p>
            <a:pPr hangingPunct="1"/>
            <a:endParaRPr lang="nn-NO" dirty="0"/>
          </a:p>
          <a:p>
            <a:pPr lvl="1" hangingPunct="1"/>
            <a:endParaRPr lang="nb-NO" dirty="0"/>
          </a:p>
        </p:txBody>
      </p:sp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169B5C56-2261-4DA0-BD54-D6C6A04E24A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71726188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F6998E86-F2F0-4494-A0EA-716B214FE847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794	Filter: Hvis skrevet inn sum	Spm.: Hvor stort beløp forventer du å bruke på julegave(r) i år?</a:t>
            </a:r>
          </a:p>
        </p:txBody>
      </p:sp>
      <p:sp>
        <p:nvSpPr>
          <p:cNvPr id="7" name="Pil opp 10">
            <a:extLst>
              <a:ext uri="{FF2B5EF4-FFF2-40B4-BE49-F238E27FC236}">
                <a16:creationId xmlns:a16="http://schemas.microsoft.com/office/drawing/2014/main" id="{E550F160-21BC-4799-8989-A8423B7A0C1E}"/>
              </a:ext>
            </a:extLst>
          </p:cNvPr>
          <p:cNvSpPr/>
          <p:nvPr/>
        </p:nvSpPr>
        <p:spPr>
          <a:xfrm>
            <a:off x="13380483" y="12449753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6755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D0085D-2BAB-4EDE-A175-DDB32114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Beløpet man skal bruke på julegaver stiger med alderen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FE5CE2A-B299-4AFC-B3D1-C2CD1E85E7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533A6DF-9F46-453B-97EA-2BC9B0B4E7D7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794	Filter: Hvis skrevet inn sum	Spm.: Hvor stort beløp forventer du å bruke på julegave(r) i år?</a:t>
            </a:r>
          </a:p>
        </p:txBody>
      </p:sp>
      <p:graphicFrame>
        <p:nvGraphicFramePr>
          <p:cNvPr id="19" name="Plassholder for innhold 18">
            <a:extLst>
              <a:ext uri="{FF2B5EF4-FFF2-40B4-BE49-F238E27FC236}">
                <a16:creationId xmlns:a16="http://schemas.microsoft.com/office/drawing/2014/main" id="{765CAE45-DB87-470C-A94A-1595F3303BF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66549864"/>
              </p:ext>
            </p:extLst>
          </p:nvPr>
        </p:nvGraphicFramePr>
        <p:xfrm>
          <a:off x="1401763" y="2640013"/>
          <a:ext cx="21634450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977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2BA9A-B5B8-4E40-947C-2303F68E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Barna får de dyreste gavene også i  2020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8E8E33E-1166-49EF-AFC8-82DEE04180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6DF2A5B-69D0-4824-9B31-238C6665B9B9}"/>
              </a:ext>
            </a:extLst>
          </p:cNvPr>
          <p:cNvSpPr txBox="1">
            <a:spLocks/>
          </p:cNvSpPr>
          <p:nvPr/>
        </p:nvSpPr>
        <p:spPr>
          <a:xfrm>
            <a:off x="14330340" y="2584105"/>
            <a:ext cx="8546593" cy="9865268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Andelen som gir de dyreste gavene til barna går fra 34 % i fjor til 38 % i år, men endringen er ikke signifikant. </a:t>
            </a:r>
          </a:p>
          <a:p>
            <a:pPr hangingPunct="1"/>
            <a:r>
              <a:rPr lang="nb-NO" dirty="0"/>
              <a:t>62 % av de som har barn skal kjøpe den dyreste gaven til barna.</a:t>
            </a:r>
          </a:p>
          <a:p>
            <a:pPr hangingPunct="1"/>
            <a:r>
              <a:rPr lang="nb-NO" dirty="0"/>
              <a:t>Det er generelt små endringer fra 2019 til 2020.</a:t>
            </a:r>
          </a:p>
          <a:p>
            <a:pPr hangingPunct="1"/>
            <a:endParaRPr lang="nn-NO" dirty="0"/>
          </a:p>
          <a:p>
            <a:pPr lvl="1" hangingPunct="1"/>
            <a:endParaRPr lang="nb-NO" dirty="0"/>
          </a:p>
        </p:txBody>
      </p:sp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6C1548EB-9794-49BE-B5B3-A498B8785FA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53620615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D7A00314-2F09-4089-9C70-429000214303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1010	Filter: Intet	Spm.: Hvem kjøper du den dyreste julegaven til?</a:t>
            </a:r>
          </a:p>
        </p:txBody>
      </p:sp>
    </p:spTree>
    <p:extLst>
      <p:ext uri="{BB962C8B-B14F-4D97-AF65-F5344CB8AC3E}">
        <p14:creationId xmlns:p14="http://schemas.microsoft.com/office/powerpoint/2010/main" val="26285345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60DE9-F061-4982-ABC5-79357884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Gitt med omtanke er det viktigste kjennetegnet på en god julegave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CEF5F6D-6D85-4A77-A7E1-CA7E0BB192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16</a:t>
            </a:fld>
            <a:endParaRPr lang="nb-NO" dirty="0"/>
          </a:p>
        </p:txBody>
      </p:sp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99A93594-2D99-45B8-BFA4-4D483043C32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5443010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3D4C0FEE-A297-43AC-85C3-6ED2711029F6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1010	Filter: Intet	Spm.: Hva mener du kjennetegner en god julegave? (Flere svar mulig)</a:t>
            </a:r>
          </a:p>
        </p:txBody>
      </p:sp>
      <p:sp>
        <p:nvSpPr>
          <p:cNvPr id="12" name="Plassholder for innhold 4">
            <a:extLst>
              <a:ext uri="{FF2B5EF4-FFF2-40B4-BE49-F238E27FC236}">
                <a16:creationId xmlns:a16="http://schemas.microsoft.com/office/drawing/2014/main" id="{849990D1-5500-48AE-8FEF-DE2B8731756E}"/>
              </a:ext>
            </a:extLst>
          </p:cNvPr>
          <p:cNvSpPr txBox="1">
            <a:spLocks/>
          </p:cNvSpPr>
          <p:nvPr/>
        </p:nvSpPr>
        <p:spPr>
          <a:xfrm>
            <a:off x="14502383" y="2645387"/>
            <a:ext cx="8546593" cy="9865268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Også i 2020 er det viktigste kjennetegnet på en god julegave at den er gitt med omtanke (70 %) fulgt av nyttig på andreplass (43 %)</a:t>
            </a:r>
          </a:p>
          <a:p>
            <a:pPr hangingPunct="1"/>
            <a:r>
              <a:rPr lang="nb-NO" dirty="0"/>
              <a:t>At det er noe en ikke har fra før går signifikant opp fra 11 % i 2019 til 15 % i 2020.</a:t>
            </a:r>
          </a:p>
          <a:p>
            <a:pPr hangingPunct="1"/>
            <a:endParaRPr lang="nn-NO" dirty="0"/>
          </a:p>
          <a:p>
            <a:pPr lvl="1" hangingPunct="1"/>
            <a:endParaRPr lang="nb-NO" dirty="0"/>
          </a:p>
        </p:txBody>
      </p:sp>
      <p:sp>
        <p:nvSpPr>
          <p:cNvPr id="4" name="Pil opp 10">
            <a:extLst>
              <a:ext uri="{FF2B5EF4-FFF2-40B4-BE49-F238E27FC236}">
                <a16:creationId xmlns:a16="http://schemas.microsoft.com/office/drawing/2014/main" id="{9BAA2438-B11D-414F-91B6-47D65E55A5D5}"/>
              </a:ext>
            </a:extLst>
          </p:cNvPr>
          <p:cNvSpPr/>
          <p:nvPr/>
        </p:nvSpPr>
        <p:spPr>
          <a:xfrm>
            <a:off x="1349008" y="7435034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6749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0D5F4B0-7419-4CEB-8865-2D5BA9C2AF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17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C18204-5E07-4A18-B087-DD010297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og hovedfunn</a:t>
            </a:r>
          </a:p>
        </p:txBody>
      </p:sp>
    </p:spTree>
    <p:extLst>
      <p:ext uri="{BB962C8B-B14F-4D97-AF65-F5344CB8AC3E}">
        <p14:creationId xmlns:p14="http://schemas.microsoft.com/office/powerpoint/2010/main" val="27753562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300" y="96667"/>
            <a:ext cx="21633959" cy="1861305"/>
          </a:xfrm>
        </p:spPr>
        <p:txBody>
          <a:bodyPr/>
          <a:lstStyle/>
          <a:p>
            <a:r>
              <a:rPr lang="nb-NO" dirty="0"/>
              <a:t>Oppsummering av hovedfunn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>
          <a:xfrm>
            <a:off x="609599" y="1702550"/>
            <a:ext cx="23774401" cy="10310899"/>
          </a:xfrm>
        </p:spPr>
        <p:txBody>
          <a:bodyPr>
            <a:noAutofit/>
          </a:bodyPr>
          <a:lstStyle/>
          <a:p>
            <a:pPr hangingPunct="1"/>
            <a:r>
              <a:rPr lang="nb-NO" sz="3200" dirty="0"/>
              <a:t>Totalt ønsker 18 % seg forbrukerelektronikk i julegave i år, en oppgang på 1 prosentpoeng fra 2019.</a:t>
            </a:r>
          </a:p>
          <a:p>
            <a:pPr lvl="1"/>
            <a:r>
              <a:rPr lang="nb-NO" sz="2400" dirty="0"/>
              <a:t>Også i år ønsker flest seg reise/opplevelser med penger/gavekort på andre plass.</a:t>
            </a:r>
          </a:p>
          <a:p>
            <a:pPr hangingPunct="1"/>
            <a:r>
              <a:rPr lang="nb-NO" sz="3200" dirty="0"/>
              <a:t>Blant de som ønsker seg julegaver i år svarer 25 % at de ønsker seg forbrukerelektronikk, en oppgang på 2 prosentpoeng fra 2019. Menn (32 %) ønsker seg forbrukerelektronikk i større grad enn kvinner (18 %).</a:t>
            </a:r>
          </a:p>
          <a:p>
            <a:pPr lvl="1"/>
            <a:r>
              <a:rPr lang="nb-NO" sz="2400" dirty="0"/>
              <a:t>Antall julegaveønsker avtar med alderen og jo yngre man er, jo oftere ønsker man seg forbrukerelektronikk i julegave.</a:t>
            </a:r>
          </a:p>
          <a:p>
            <a:r>
              <a:rPr lang="nb-NO" sz="3200" dirty="0"/>
              <a:t>12 % av de som ønsker seg forbrukerelektronikk i julegave ønsker seg kjøkkenprodukter. Kjøkkenprodukter har en signifikant oppgang fra 9 % i fjor til 12 % i år. Noe av oppgangen skyldes nok at flere lager mere mat hjemme under covid-19 perioden.</a:t>
            </a:r>
          </a:p>
          <a:p>
            <a:pPr lvl="1"/>
            <a:r>
              <a:rPr lang="nb-NO" sz="2400" dirty="0"/>
              <a:t>Hodetelefoner går signifikant tilbake fra 12 % i fjor til 9 % i år.</a:t>
            </a:r>
          </a:p>
          <a:p>
            <a:pPr lvl="1"/>
            <a:r>
              <a:rPr lang="nb-NO" sz="2400" dirty="0"/>
              <a:t>Menn ønsker seg i signifikant større grad enn kvinner spillkonsoll og VR-briller.</a:t>
            </a:r>
          </a:p>
          <a:p>
            <a:pPr lvl="1"/>
            <a:r>
              <a:rPr lang="nb-NO" sz="2400" dirty="0"/>
              <a:t>Kvinner ønsker ser i signifikant større grad enn menn kjøkkenprodukter, personlig pleie produkter og mobiltelefon.</a:t>
            </a:r>
          </a:p>
          <a:p>
            <a:pPr hangingPunct="1"/>
            <a:r>
              <a:rPr lang="nb-NO" sz="3200" dirty="0"/>
              <a:t>Hver nordmann vil i snitt bruke 5.808 kr,- på julegaver i 2020. Sammenlignet med 2019 er dette en signifikant oppgang på 292 kroner.</a:t>
            </a:r>
          </a:p>
          <a:p>
            <a:pPr lvl="1"/>
            <a:r>
              <a:rPr lang="nb-NO" sz="2400" dirty="0"/>
              <a:t>De som har barn skal bruke signifikant mer på julegaver enn de som ikke har barn (7.216,- mot 3.672,-).</a:t>
            </a:r>
          </a:p>
          <a:p>
            <a:pPr lvl="1"/>
            <a:r>
              <a:rPr lang="nb-NO" sz="2400" dirty="0"/>
              <a:t>Jo eldre man er jo mer skal man bruke på julegaver. De under 24 år skal i snitt bruke 2.734,- mens de over 65 år skal bruke 8.302,-.</a:t>
            </a:r>
          </a:p>
          <a:p>
            <a:r>
              <a:rPr lang="nb-NO" sz="3200" dirty="0"/>
              <a:t>Barna får de dyreste gavene også i 2020. Andelen som gir de dyreste gavene til barna går fra 34 % i fjor til 38 % i år, men endringen er ikke signifikant. </a:t>
            </a:r>
          </a:p>
          <a:p>
            <a:pPr hangingPunct="1"/>
            <a:r>
              <a:rPr lang="nb-NO" sz="3200" dirty="0"/>
              <a:t>Gitt med omtanke er det viktigste kjennetegnet på en god julegave i år som i fjor.</a:t>
            </a:r>
          </a:p>
          <a:p>
            <a:pPr lvl="1"/>
            <a:r>
              <a:rPr lang="nb-NO" sz="2400" dirty="0"/>
              <a:t>Også i 2020 er det viktigste kjennetegnet på en god julegave at den er gitt med omtanke (70 %) fulgt av nyttig på andreplass (43 %)</a:t>
            </a:r>
          </a:p>
          <a:p>
            <a:pPr lvl="1"/>
            <a:r>
              <a:rPr lang="nb-NO" sz="2400" dirty="0"/>
              <a:t>At det er noe en ikke har fra før går signifikant opp fra 11 % i 2019 til 15 % i 2020.</a:t>
            </a:r>
          </a:p>
          <a:p>
            <a:pPr hangingPunct="1"/>
            <a:endParaRPr lang="nb-NO" sz="3200" dirty="0"/>
          </a:p>
          <a:p>
            <a:pPr hangingPunct="1"/>
            <a:endParaRPr lang="nb-NO" sz="3200" dirty="0"/>
          </a:p>
          <a:p>
            <a:pPr lvl="1"/>
            <a:endParaRPr lang="nb-NO" sz="2400" dirty="0"/>
          </a:p>
          <a:p>
            <a:endParaRPr lang="nb-NO" sz="3200" dirty="0"/>
          </a:p>
          <a:p>
            <a:pPr hangingPunct="1"/>
            <a:endParaRPr lang="nn-NO" sz="3200" dirty="0"/>
          </a:p>
          <a:p>
            <a:pPr hangingPunct="1"/>
            <a:endParaRPr lang="nb-NO" sz="3200" dirty="0"/>
          </a:p>
          <a:p>
            <a:pPr hangingPunct="1"/>
            <a:endParaRPr lang="nn-NO" sz="3200" dirty="0"/>
          </a:p>
          <a:p>
            <a:endParaRPr lang="nn-NO" sz="3200" dirty="0"/>
          </a:p>
          <a:p>
            <a:pPr hangingPunct="1"/>
            <a:endParaRPr lang="nb-NO" sz="3200" dirty="0"/>
          </a:p>
          <a:p>
            <a:pPr hangingPunct="1"/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02329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19</a:t>
            </a:fld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Vedlegg</a:t>
            </a:r>
          </a:p>
        </p:txBody>
      </p:sp>
    </p:spTree>
    <p:extLst>
      <p:ext uri="{BB962C8B-B14F-4D97-AF65-F5344CB8AC3E}">
        <p14:creationId xmlns:p14="http://schemas.microsoft.com/office/powerpoint/2010/main" val="3017864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Bakgrunn</a:t>
            </a:r>
          </a:p>
          <a:p>
            <a:pPr lvl="1"/>
            <a:r>
              <a:rPr lang="nb-NO" dirty="0"/>
              <a:t>Hensikten med undersøkelsen er å avdekke hva det norske folk ønsker seg i julegave. Hvor mange som ønsker seg forbrukerelektronikk, hvilke produktgrupper de helst ønsker samt hvor mye de skal bruke på julegaver i år. I tillegg avdekker undersøkelsen hvem man kjøper dyrest julegave til samt hva som kjennetegner en god julegave. </a:t>
            </a:r>
          </a:p>
          <a:p>
            <a:r>
              <a:rPr lang="nb-NO" dirty="0"/>
              <a:t>Datainnsamling</a:t>
            </a:r>
          </a:p>
          <a:p>
            <a:pPr lvl="1"/>
            <a:r>
              <a:rPr lang="nb-NO" dirty="0"/>
              <a:t>CAWI</a:t>
            </a:r>
          </a:p>
          <a:p>
            <a:pPr lvl="1"/>
            <a:r>
              <a:rPr lang="nb-NO" dirty="0"/>
              <a:t>OB uke 42 2020 (Samme uke som i 2012-2019)</a:t>
            </a:r>
          </a:p>
          <a:p>
            <a:r>
              <a:rPr lang="nb-NO" dirty="0"/>
              <a:t>Utvalg</a:t>
            </a:r>
          </a:p>
          <a:p>
            <a:pPr lvl="1"/>
            <a:r>
              <a:rPr lang="nb-NO" dirty="0"/>
              <a:t>Undersøkelsens univers er Norges befolkning, 16 år og eldre. </a:t>
            </a:r>
          </a:p>
          <a:p>
            <a:pPr lvl="1"/>
            <a:r>
              <a:rPr lang="nb-NO" dirty="0"/>
              <a:t>Utvalget er tilfeldig trukket fra Responspanelet, etter kriterier som kjønn, alder og bosted. Datagrunnlaget er vektet etter tilsvarende struktur. </a:t>
            </a:r>
          </a:p>
          <a:p>
            <a:pPr lvl="1"/>
            <a:r>
              <a:rPr lang="nb-NO" dirty="0"/>
              <a:t>Datagrunnlaget består av  1.010 respondenter. 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4977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Demografisk fordeling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20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8780F86B-08C2-4A01-9069-7203C31616B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24353526"/>
              </p:ext>
            </p:extLst>
          </p:nvPr>
        </p:nvGraphicFramePr>
        <p:xfrm>
          <a:off x="-183168" y="2346519"/>
          <a:ext cx="6726737" cy="46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EC09FC0-E600-4B95-AD57-0D2FAD509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99276"/>
              </p:ext>
            </p:extLst>
          </p:nvPr>
        </p:nvGraphicFramePr>
        <p:xfrm>
          <a:off x="9666479" y="2565580"/>
          <a:ext cx="8443678" cy="4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4397008-71AE-4547-A798-4665C229F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701554"/>
              </p:ext>
            </p:extLst>
          </p:nvPr>
        </p:nvGraphicFramePr>
        <p:xfrm>
          <a:off x="10790" y="7986917"/>
          <a:ext cx="7314091" cy="44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4EF58DF-0EE5-4ACC-B42A-B452431B0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41621"/>
              </p:ext>
            </p:extLst>
          </p:nvPr>
        </p:nvGraphicFramePr>
        <p:xfrm>
          <a:off x="5827274" y="2415844"/>
          <a:ext cx="5888516" cy="4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C85013C-20DA-404F-A2A7-8079E7E2B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044576"/>
              </p:ext>
            </p:extLst>
          </p:nvPr>
        </p:nvGraphicFramePr>
        <p:xfrm>
          <a:off x="6872125" y="7986917"/>
          <a:ext cx="6347467" cy="447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7D8A7B8-4BB0-4017-8866-AE3CF3232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897501"/>
              </p:ext>
            </p:extLst>
          </p:nvPr>
        </p:nvGraphicFramePr>
        <p:xfrm>
          <a:off x="12219058" y="7986917"/>
          <a:ext cx="6347467" cy="447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3170C9-44A0-4DCB-9AD4-D37CF6490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258862"/>
              </p:ext>
            </p:extLst>
          </p:nvPr>
        </p:nvGraphicFramePr>
        <p:xfrm>
          <a:off x="15940322" y="2468066"/>
          <a:ext cx="8443678" cy="4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825FAB5-2F8E-44C4-886D-C26DAA091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062128"/>
              </p:ext>
            </p:extLst>
          </p:nvPr>
        </p:nvGraphicFramePr>
        <p:xfrm>
          <a:off x="18025743" y="7889403"/>
          <a:ext cx="6347467" cy="447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8409645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50800" tIns="50800" rIns="50800" bIns="50800" anchor="ctr">
            <a:normAutofit fontScale="90000"/>
          </a:bodyPr>
          <a:lstStyle/>
          <a:p>
            <a:r>
              <a:rPr lang="nb-NO" dirty="0"/>
              <a:t>Feilmarginer</a:t>
            </a:r>
            <a:br>
              <a:rPr lang="nb-NO" dirty="0"/>
            </a:br>
            <a:r>
              <a:rPr lang="nb-NO" sz="4000" dirty="0"/>
              <a:t>Feilmarginverdiene ved et 95 % konfidensintervall for et utvalg basestørrelser og prosentfordelinger. 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21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79" y="2293104"/>
            <a:ext cx="18157371" cy="9547668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402078" y="11875942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b="1" dirty="0"/>
              <a:t>Tolkning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2800" dirty="0"/>
              <a:t>For et utvalg på 200 respondenter, og en prosentfordeling på 6 %, vil feilmarginene være 3.29 %. </a:t>
            </a:r>
            <a:br>
              <a:rPr lang="nb-NO" sz="2800" dirty="0"/>
            </a:br>
            <a:r>
              <a:rPr lang="nb-NO" sz="2800" dirty="0"/>
              <a:t>Den øvre grensen blir dermed 9.29 % og den nedre grensen 2.71 %.</a:t>
            </a:r>
          </a:p>
        </p:txBody>
      </p:sp>
    </p:spTree>
    <p:extLst>
      <p:ext uri="{BB962C8B-B14F-4D97-AF65-F5344CB8AC3E}">
        <p14:creationId xmlns:p14="http://schemas.microsoft.com/office/powerpoint/2010/main" val="40143699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78000" y="10234245"/>
            <a:ext cx="20828000" cy="3034581"/>
          </a:xfrm>
        </p:spPr>
        <p:txBody>
          <a:bodyPr>
            <a:noAutofit/>
          </a:bodyPr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Takk for oppmerksomheten!</a:t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800" dirty="0">
                <a:latin typeface="Arial" panose="020B0604020202020204" pitchFamily="34" charset="0"/>
                <a:cs typeface="Arial" panose="020B0604020202020204" pitchFamily="34" charset="0"/>
              </a:rPr>
              <a:t>Prosjektleder</a:t>
            </a:r>
            <a:br>
              <a:rPr lang="nb-NO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800" dirty="0"/>
              <a:t>+47 41040145//morten.island</a:t>
            </a:r>
            <a:r>
              <a:rPr lang="nb-NO" sz="4800" dirty="0">
                <a:latin typeface="Arial" panose="020B0604020202020204" pitchFamily="34" charset="0"/>
                <a:cs typeface="Arial" panose="020B0604020202020204" pitchFamily="34" charset="0"/>
              </a:rPr>
              <a:t>@responsanalyse.no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24" y="8322444"/>
            <a:ext cx="7869952" cy="1572771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3485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Demografi i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Demografi</a:t>
            </a:r>
          </a:p>
          <a:p>
            <a:pPr lvl="1"/>
            <a:r>
              <a:rPr lang="nb-NO" dirty="0"/>
              <a:t>Kjønn</a:t>
            </a:r>
          </a:p>
          <a:p>
            <a:pPr lvl="1"/>
            <a:r>
              <a:rPr lang="nb-NO" dirty="0"/>
              <a:t>Alder</a:t>
            </a:r>
          </a:p>
          <a:p>
            <a:pPr lvl="1"/>
            <a:r>
              <a:rPr lang="nb-NO" dirty="0"/>
              <a:t>Landsdel</a:t>
            </a:r>
          </a:p>
          <a:p>
            <a:pPr lvl="1"/>
            <a:r>
              <a:rPr lang="nb-NO" dirty="0"/>
              <a:t>Utdanning</a:t>
            </a:r>
          </a:p>
          <a:p>
            <a:pPr lvl="1"/>
            <a:r>
              <a:rPr lang="nb-NO" dirty="0"/>
              <a:t>Personlig og husstands brutto inntekt</a:t>
            </a:r>
          </a:p>
          <a:p>
            <a:pPr lvl="1"/>
            <a:r>
              <a:rPr lang="nb-NO" dirty="0"/>
              <a:t>Har/har ikke barn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5608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Analysebeskrivelse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4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For alle kategoriske spørsmål i undersøkelsen blir resultatene presentert som andeler, oppgitt i prosent.</a:t>
            </a:r>
          </a:p>
          <a:p>
            <a:r>
              <a:rPr lang="nb-NO" dirty="0"/>
              <a:t>For spørsmål hvor det benyttes mulighet for å avgi flere svar per spørsmål (flersvar), vil summen av andelene overstige 100%.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Alle svar vises grafisk for totalutvalget for 2016 – 2020 samt for 2012-2020 der det er hensiktsmessig.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Spørsmålene er brutt ned på kjønn og alder når signifikante (relevante) funn er avdekket i analysene. </a:t>
            </a:r>
          </a:p>
          <a:p>
            <a:r>
              <a:rPr lang="nb-NO" dirty="0"/>
              <a:t>Når en bakgrunnsvariabel ikke er funnet relevant for presentasjonen er det hovedtallet som beskriver aktuelle forhold best.</a:t>
            </a:r>
          </a:p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Signifikante forskjeller mellom 2019 og 2020 vises med rød og grønne piler. </a:t>
            </a:r>
          </a:p>
          <a:p>
            <a:r>
              <a:rPr lang="nb-NO" dirty="0"/>
              <a:t>Forskjeller mellom menn og kvinner vises med grønne piler.</a:t>
            </a:r>
          </a:p>
          <a:p>
            <a:r>
              <a:rPr lang="nb-NO" dirty="0"/>
              <a:t>Nytt/fjernet svaralternativ 2020:</a:t>
            </a:r>
          </a:p>
          <a:p>
            <a:pPr lvl="1"/>
            <a:r>
              <a:rPr lang="nb-NO" dirty="0" err="1"/>
              <a:t>Spm</a:t>
            </a:r>
            <a:r>
              <a:rPr lang="nb-NO" dirty="0"/>
              <a:t> 2: Trådløse </a:t>
            </a:r>
            <a:r>
              <a:rPr lang="nb-NO" dirty="0" err="1"/>
              <a:t>høytalere</a:t>
            </a:r>
            <a:r>
              <a:rPr lang="nb-NO" dirty="0"/>
              <a:t> er lagt til</a:t>
            </a:r>
          </a:p>
          <a:p>
            <a:pPr lvl="1"/>
            <a:r>
              <a:rPr lang="nb-NO" dirty="0" err="1"/>
              <a:t>Spm</a:t>
            </a:r>
            <a:r>
              <a:rPr lang="nb-NO" dirty="0"/>
              <a:t> 2: Digitale assistenter (Apple Home Pod eller Google Home) er fjernet </a:t>
            </a:r>
          </a:p>
          <a:p>
            <a:r>
              <a:rPr lang="nb-NO" dirty="0"/>
              <a:t>Alle signifikante funn er basert på en rigid statistisk test, hvor feilmarginen er på 2,5%. </a:t>
            </a:r>
          </a:p>
        </p:txBody>
      </p:sp>
    </p:spTree>
    <p:extLst>
      <p:ext uri="{BB962C8B-B14F-4D97-AF65-F5344CB8AC3E}">
        <p14:creationId xmlns:p14="http://schemas.microsoft.com/office/powerpoint/2010/main" val="33257746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26E16-5B19-449A-A3EE-95425D6A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i undersøkelsen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0F8B20A-9135-4D8E-9B59-46DEFDD87B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0CFF34-8E1B-4171-8625-91A7DE59E1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50613" y="2685965"/>
            <a:ext cx="21633959" cy="9871364"/>
          </a:xfrm>
        </p:spPr>
        <p:txBody>
          <a:bodyPr>
            <a:noAutofit/>
          </a:bodyPr>
          <a:lstStyle/>
          <a:p>
            <a:r>
              <a:rPr lang="nb-NO" sz="3600" dirty="0"/>
              <a:t>Hvilke av følgende ønsker du deg mest i julegave?</a:t>
            </a:r>
          </a:p>
          <a:p>
            <a:r>
              <a:rPr lang="nb-NO" sz="3600" dirty="0"/>
              <a:t>Hvilket av følgende forbrukerelektronikk ønsker du deg aller mest i julegave?</a:t>
            </a:r>
          </a:p>
          <a:p>
            <a:r>
              <a:rPr lang="nb-NO" sz="3600" dirty="0"/>
              <a:t>Hvor stort beløp forventer du å bruke på julegave(r) i år?</a:t>
            </a:r>
          </a:p>
          <a:p>
            <a:r>
              <a:rPr lang="nb-NO" sz="3600" dirty="0"/>
              <a:t>Hvem kjøper du den dyreste julegaven til?</a:t>
            </a:r>
          </a:p>
          <a:p>
            <a:r>
              <a:rPr lang="nb-NO" sz="3600" dirty="0"/>
              <a:t>Hva mener du kjennetegner en god julegave?</a:t>
            </a:r>
          </a:p>
          <a:p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6602426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A2C9576-EEFC-49D8-9C81-7ED233EEDA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6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EE559EA-40E9-46BC-ACA9-7D9AF953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Resultater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9026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AB4A4-B24F-45C3-9B04-9F18FED8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Blant de som ønsker seg gaver til jul ønsker 25 % seg forbrukerelektronikk i julegave i 2020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E4EF8A9-6DD4-43BA-AF53-C3434C4655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5AEE6160-5DAC-443E-BDCB-D6C96CD2AEF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77698880"/>
              </p:ext>
            </p:extLst>
          </p:nvPr>
        </p:nvGraphicFramePr>
        <p:xfrm>
          <a:off x="1401763" y="2640013"/>
          <a:ext cx="12936537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7FB4071-B20D-4A51-AB66-57ECC172B46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Andelen som ønsker ser forbrukerelektronikk går opp fra 23 % i 2019 til 25 % i 2020,  oppgangen er ikke signifikant. </a:t>
            </a:r>
          </a:p>
          <a:p>
            <a:r>
              <a:rPr lang="nb-NO" dirty="0"/>
              <a:t>Oppgangen er størst i aldersgruppen under 25 år (fra 26 % i 2019 til 39 % i 2020) og i gruppen som ikke har hjemmeboende barn (fra 27 % i 2019 til 33 % i 2020).</a:t>
            </a:r>
          </a:p>
          <a:p>
            <a:r>
              <a:rPr lang="nb-NO" dirty="0"/>
              <a:t>Oppgangen for sportsutstyr (fra 25 % til 28 %), smykker/klokke (fra 9 % til 12 %) og interiør/ting til hjemmet (fra 21 % til 26 %) er alle signifikante.</a:t>
            </a:r>
          </a:p>
          <a:p>
            <a:r>
              <a:rPr lang="nb-NO" dirty="0"/>
              <a:t>Størst signifikant nedgang er det for reise/opplevelser (fra 54 % til 45 %) og penger/gavekort (fra 42 % til 37.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D3244915-2AF7-42E4-B153-EB10A36CEEF1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743	Filter: Uten «Ikke noe spesielt/har ingen julegaveønsker»	Spm.: Hvilke av følgende ønsker du deg mest i julegave? (Flere svar mulig) 	</a:t>
            </a:r>
          </a:p>
        </p:txBody>
      </p:sp>
      <p:sp>
        <p:nvSpPr>
          <p:cNvPr id="9" name="Pil opp 10">
            <a:extLst>
              <a:ext uri="{FF2B5EF4-FFF2-40B4-BE49-F238E27FC236}">
                <a16:creationId xmlns:a16="http://schemas.microsoft.com/office/drawing/2014/main" id="{16D8E470-75C3-4A7C-8E79-6F0DA93C6E48}"/>
              </a:ext>
            </a:extLst>
          </p:cNvPr>
          <p:cNvSpPr/>
          <p:nvPr/>
        </p:nvSpPr>
        <p:spPr>
          <a:xfrm rot="10800000">
            <a:off x="1931914" y="4120662"/>
            <a:ext cx="180634" cy="1788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opp 10">
            <a:extLst>
              <a:ext uri="{FF2B5EF4-FFF2-40B4-BE49-F238E27FC236}">
                <a16:creationId xmlns:a16="http://schemas.microsoft.com/office/drawing/2014/main" id="{FDCB2D1C-93AF-48D5-BCC2-BCD8F8F6FB1A}"/>
              </a:ext>
            </a:extLst>
          </p:cNvPr>
          <p:cNvSpPr/>
          <p:nvPr/>
        </p:nvSpPr>
        <p:spPr>
          <a:xfrm rot="10800000">
            <a:off x="1786450" y="3157543"/>
            <a:ext cx="180634" cy="1788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opp 10">
            <a:extLst>
              <a:ext uri="{FF2B5EF4-FFF2-40B4-BE49-F238E27FC236}">
                <a16:creationId xmlns:a16="http://schemas.microsoft.com/office/drawing/2014/main" id="{5D108D10-F8F9-4129-BA7E-491F15470859}"/>
              </a:ext>
            </a:extLst>
          </p:cNvPr>
          <p:cNvSpPr/>
          <p:nvPr/>
        </p:nvSpPr>
        <p:spPr>
          <a:xfrm>
            <a:off x="1184925" y="7917811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opp 10">
            <a:extLst>
              <a:ext uri="{FF2B5EF4-FFF2-40B4-BE49-F238E27FC236}">
                <a16:creationId xmlns:a16="http://schemas.microsoft.com/office/drawing/2014/main" id="{01C52CBE-9888-4EB1-AC4C-6E36BB0CBA71}"/>
              </a:ext>
            </a:extLst>
          </p:cNvPr>
          <p:cNvSpPr/>
          <p:nvPr/>
        </p:nvSpPr>
        <p:spPr>
          <a:xfrm>
            <a:off x="2312120" y="5983182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opp 10">
            <a:extLst>
              <a:ext uri="{FF2B5EF4-FFF2-40B4-BE49-F238E27FC236}">
                <a16:creationId xmlns:a16="http://schemas.microsoft.com/office/drawing/2014/main" id="{379DCE34-8AE0-4616-8F90-35AD0025E21C}"/>
              </a:ext>
            </a:extLst>
          </p:cNvPr>
          <p:cNvSpPr/>
          <p:nvPr/>
        </p:nvSpPr>
        <p:spPr>
          <a:xfrm>
            <a:off x="1958487" y="9811088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8101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4D158-B49D-4C6C-A32B-9754371B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Store forskjeller mellom kvinners og menns julegaveønsker også i år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500A2B2-9E0B-4156-B72B-4EB4E1DF48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25E42660-321B-4722-9269-DD190563BFE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7329652"/>
              </p:ext>
            </p:extLst>
          </p:nvPr>
        </p:nvGraphicFramePr>
        <p:xfrm>
          <a:off x="1401763" y="2640013"/>
          <a:ext cx="13808929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tel 1">
            <a:extLst>
              <a:ext uri="{FF2B5EF4-FFF2-40B4-BE49-F238E27FC236}">
                <a16:creationId xmlns:a16="http://schemas.microsoft.com/office/drawing/2014/main" id="{E8D5503D-A4C4-470A-92AF-D6834ADDB8E5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743	Filter: Uten «Ikke noe spesielt/har ingen julegaveønsker»	Spm.: Hvilke av følgende ønsker du deg mest i julegave? (Flere svar mulig) 	</a:t>
            </a:r>
          </a:p>
        </p:txBody>
      </p:sp>
      <p:sp>
        <p:nvSpPr>
          <p:cNvPr id="6" name="Pil opp 10">
            <a:extLst>
              <a:ext uri="{FF2B5EF4-FFF2-40B4-BE49-F238E27FC236}">
                <a16:creationId xmlns:a16="http://schemas.microsoft.com/office/drawing/2014/main" id="{F5B3E122-7084-4460-A584-304F3461D40F}"/>
              </a:ext>
            </a:extLst>
          </p:cNvPr>
          <p:cNvSpPr/>
          <p:nvPr/>
        </p:nvSpPr>
        <p:spPr>
          <a:xfrm>
            <a:off x="13786496" y="3270740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opp 10">
            <a:extLst>
              <a:ext uri="{FF2B5EF4-FFF2-40B4-BE49-F238E27FC236}">
                <a16:creationId xmlns:a16="http://schemas.microsoft.com/office/drawing/2014/main" id="{4BD8F6FE-BAC5-4ED2-91EF-26B37297E1CF}"/>
              </a:ext>
            </a:extLst>
          </p:cNvPr>
          <p:cNvSpPr/>
          <p:nvPr/>
        </p:nvSpPr>
        <p:spPr>
          <a:xfrm>
            <a:off x="11854922" y="4872785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opp 10">
            <a:extLst>
              <a:ext uri="{FF2B5EF4-FFF2-40B4-BE49-F238E27FC236}">
                <a16:creationId xmlns:a16="http://schemas.microsoft.com/office/drawing/2014/main" id="{20A95F28-1C5F-4865-A99E-75F7FA1F1176}"/>
              </a:ext>
            </a:extLst>
          </p:cNvPr>
          <p:cNvSpPr/>
          <p:nvPr/>
        </p:nvSpPr>
        <p:spPr>
          <a:xfrm>
            <a:off x="12077781" y="8091336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opp 10">
            <a:extLst>
              <a:ext uri="{FF2B5EF4-FFF2-40B4-BE49-F238E27FC236}">
                <a16:creationId xmlns:a16="http://schemas.microsoft.com/office/drawing/2014/main" id="{25678121-5EF8-4A86-B768-EA7109AC2BB7}"/>
              </a:ext>
            </a:extLst>
          </p:cNvPr>
          <p:cNvSpPr/>
          <p:nvPr/>
        </p:nvSpPr>
        <p:spPr>
          <a:xfrm>
            <a:off x="11608899" y="8728993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opp 10">
            <a:extLst>
              <a:ext uri="{FF2B5EF4-FFF2-40B4-BE49-F238E27FC236}">
                <a16:creationId xmlns:a16="http://schemas.microsoft.com/office/drawing/2014/main" id="{18DECCCD-0E79-4CDA-ACC3-ADCDF7CD1250}"/>
              </a:ext>
            </a:extLst>
          </p:cNvPr>
          <p:cNvSpPr/>
          <p:nvPr/>
        </p:nvSpPr>
        <p:spPr>
          <a:xfrm>
            <a:off x="9050376" y="10953056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opp 10">
            <a:extLst>
              <a:ext uri="{FF2B5EF4-FFF2-40B4-BE49-F238E27FC236}">
                <a16:creationId xmlns:a16="http://schemas.microsoft.com/office/drawing/2014/main" id="{045BD995-BDAA-4D63-93CB-841148966002}"/>
              </a:ext>
            </a:extLst>
          </p:cNvPr>
          <p:cNvSpPr/>
          <p:nvPr/>
        </p:nvSpPr>
        <p:spPr>
          <a:xfrm>
            <a:off x="10099589" y="10000073"/>
            <a:ext cx="228438" cy="2458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4">
            <a:extLst>
              <a:ext uri="{FF2B5EF4-FFF2-40B4-BE49-F238E27FC236}">
                <a16:creationId xmlns:a16="http://schemas.microsoft.com/office/drawing/2014/main" id="{51B8C6F2-BB24-440D-ABA1-ED1D56FCC5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5570451" y="2522390"/>
            <a:ext cx="7606072" cy="5322599"/>
          </a:xfrm>
        </p:spPr>
        <p:txBody>
          <a:bodyPr>
            <a:noAutofit/>
          </a:bodyPr>
          <a:lstStyle/>
          <a:p>
            <a:r>
              <a:rPr lang="nb-NO" dirty="0"/>
              <a:t>Menn ønsker seg i signifikant større grad enn kvinner klær/sko og forbrukerelektronikk.</a:t>
            </a:r>
          </a:p>
          <a:p>
            <a:r>
              <a:rPr lang="nb-NO" dirty="0"/>
              <a:t>Kvinner ønsker ser i signifikant større grad enn menn reise/opplevelse, interiør/ting til hjemmet, smykker/klokke og sminke/kosmetikk.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37753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F474C-7420-4E9D-ACD4-E84DA62C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julegaveønsker avtar med alderen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6EB8009-D228-4599-AC70-84BD2F92A8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EEBC1A0-42E1-474A-8B89-066EB82D0CD9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AA110A7-74E7-4BFA-8354-20735EE941BA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35680446"/>
              </p:ext>
            </p:extLst>
          </p:nvPr>
        </p:nvGraphicFramePr>
        <p:xfrm>
          <a:off x="1401763" y="2640013"/>
          <a:ext cx="13881780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9D5E00DA-D6FF-4292-8A97-6EEF72AF5305}"/>
              </a:ext>
            </a:extLst>
          </p:cNvPr>
          <p:cNvSpPr txBox="1">
            <a:spLocks/>
          </p:cNvSpPr>
          <p:nvPr/>
        </p:nvSpPr>
        <p:spPr>
          <a:xfrm>
            <a:off x="15570451" y="2522390"/>
            <a:ext cx="7606072" cy="5322599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40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/>
              <a:t>De over 65 år ønsker seg i størst grad musikk/filmer/bøker (38 %).</a:t>
            </a:r>
          </a:p>
          <a:p>
            <a:pPr hangingPunct="1"/>
            <a:r>
              <a:rPr lang="nb-NO" dirty="0"/>
              <a:t>Den yngste aldersgruppen ønsker seg i størst grad penger/gavekort (60 %).</a:t>
            </a:r>
          </a:p>
          <a:p>
            <a:pPr hangingPunct="1"/>
            <a:r>
              <a:rPr lang="nb-NO" dirty="0"/>
              <a:t>Jo yngre man er, jo oftere ønsker man seg forbrukerelektronikk i julegave.</a:t>
            </a:r>
          </a:p>
          <a:p>
            <a:pPr lvl="1" hangingPunct="1"/>
            <a:r>
              <a:rPr lang="nb-NO" sz="2800" dirty="0"/>
              <a:t>16-24 år: 39 %</a:t>
            </a:r>
          </a:p>
          <a:p>
            <a:pPr lvl="1" hangingPunct="1"/>
            <a:r>
              <a:rPr lang="nb-NO" sz="2800" dirty="0"/>
              <a:t>25-34 år: 31 %</a:t>
            </a:r>
          </a:p>
          <a:p>
            <a:pPr lvl="1" hangingPunct="1"/>
            <a:r>
              <a:rPr lang="nb-NO" sz="2800" dirty="0"/>
              <a:t>35-44 år: 33 %</a:t>
            </a:r>
          </a:p>
          <a:p>
            <a:pPr lvl="1" hangingPunct="1"/>
            <a:r>
              <a:rPr lang="nb-NO" sz="2800" dirty="0"/>
              <a:t>45-54 år: 20 %</a:t>
            </a:r>
          </a:p>
          <a:p>
            <a:pPr lvl="1" hangingPunct="1"/>
            <a:r>
              <a:rPr lang="nb-NO" sz="2800" dirty="0"/>
              <a:t>55-64 år: 12 %</a:t>
            </a:r>
          </a:p>
          <a:p>
            <a:pPr lvl="1" hangingPunct="1"/>
            <a:r>
              <a:rPr lang="nb-NO" sz="2800" dirty="0"/>
              <a:t>65 år og eldre: 7 %</a:t>
            </a:r>
          </a:p>
          <a:p>
            <a:pPr hangingPunct="1"/>
            <a:endParaRPr lang="nb-NO" dirty="0"/>
          </a:p>
          <a:p>
            <a:pPr hangingPunct="1"/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6D01702C-5061-4D76-923E-58FAE438D74A}"/>
              </a:ext>
            </a:extLst>
          </p:cNvPr>
          <p:cNvSpPr txBox="1">
            <a:spLocks/>
          </p:cNvSpPr>
          <p:nvPr/>
        </p:nvSpPr>
        <p:spPr>
          <a:xfrm>
            <a:off x="1402077" y="12740374"/>
            <a:ext cx="21633959" cy="7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000" dirty="0"/>
              <a:t>Ant. respondenter: 743	Filter: Uten «Ikke noe spesielt/har ingen julegaveønsker»	Spm.: Hvilke av følgende ønsker du deg mest i julegave? (Flere svar mulig) 	</a:t>
            </a:r>
          </a:p>
        </p:txBody>
      </p:sp>
    </p:spTree>
    <p:extLst>
      <p:ext uri="{BB962C8B-B14F-4D97-AF65-F5344CB8AC3E}">
        <p14:creationId xmlns:p14="http://schemas.microsoft.com/office/powerpoint/2010/main" val="32842849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gendefinert 1">
    <a:dk1>
      <a:srgbClr val="424242"/>
    </a:dk1>
    <a:lt1>
      <a:srgbClr val="424242"/>
    </a:lt1>
    <a:dk2>
      <a:srgbClr val="424242"/>
    </a:dk2>
    <a:lt2>
      <a:srgbClr val="424242"/>
    </a:lt2>
    <a:accent1>
      <a:srgbClr val="164D98"/>
    </a:accent1>
    <a:accent2>
      <a:srgbClr val="FF6600"/>
    </a:accent2>
    <a:accent3>
      <a:srgbClr val="5F5F5F"/>
    </a:accent3>
    <a:accent4>
      <a:srgbClr val="558BC3"/>
    </a:accent4>
    <a:accent5>
      <a:srgbClr val="FFC000"/>
    </a:accent5>
    <a:accent6>
      <a:srgbClr val="323232"/>
    </a:accent6>
    <a:hlink>
      <a:srgbClr val="164D98"/>
    </a:hlink>
    <a:folHlink>
      <a:srgbClr val="8A029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1">
    <a:dk1>
      <a:srgbClr val="424242"/>
    </a:dk1>
    <a:lt1>
      <a:srgbClr val="424242"/>
    </a:lt1>
    <a:dk2>
      <a:srgbClr val="424242"/>
    </a:dk2>
    <a:lt2>
      <a:srgbClr val="424242"/>
    </a:lt2>
    <a:accent1>
      <a:srgbClr val="164D98"/>
    </a:accent1>
    <a:accent2>
      <a:srgbClr val="FF6600"/>
    </a:accent2>
    <a:accent3>
      <a:srgbClr val="5F5F5F"/>
    </a:accent3>
    <a:accent4>
      <a:srgbClr val="558BC3"/>
    </a:accent4>
    <a:accent5>
      <a:srgbClr val="FFC000"/>
    </a:accent5>
    <a:accent6>
      <a:srgbClr val="323232"/>
    </a:accent6>
    <a:hlink>
      <a:srgbClr val="164D98"/>
    </a:hlink>
    <a:folHlink>
      <a:srgbClr val="8A029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64027</TotalTime>
  <Words>1809</Words>
  <Application>Microsoft Office PowerPoint</Application>
  <PresentationFormat>Egendefinert</PresentationFormat>
  <Paragraphs>162</Paragraphs>
  <Slides>22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 Neue</vt:lpstr>
      <vt:lpstr>HurmeGeometricSans3 Light</vt:lpstr>
      <vt:lpstr>Black</vt:lpstr>
      <vt:lpstr>Elektronikkbransjen  Julegaver 2020</vt:lpstr>
      <vt:lpstr>Kort om undersøkelsen</vt:lpstr>
      <vt:lpstr>Demografi i undersøkelsen</vt:lpstr>
      <vt:lpstr>Analysebeskrivelse</vt:lpstr>
      <vt:lpstr>Spørsmål i undersøkelsen</vt:lpstr>
      <vt:lpstr>Resultater </vt:lpstr>
      <vt:lpstr>Blant de som ønsker seg gaver til jul ønsker 25 % seg forbrukerelektronikk i julegave i 2020</vt:lpstr>
      <vt:lpstr>Store forskjeller mellom kvinners og menns julegaveønsker også i år</vt:lpstr>
      <vt:lpstr>Antall julegaveønsker avtar med alderen</vt:lpstr>
      <vt:lpstr>Topp 5: 12 % av de som ønsker seg forbrukerelektronikk i julegave ønsker seg kjøkkenprodukter</vt:lpstr>
      <vt:lpstr>Plassene 6-15</vt:lpstr>
      <vt:lpstr>Noen forskjeller mellom menn og kvinners gaveønsker innen forbrukerelektronikk</vt:lpstr>
      <vt:lpstr>Hver nordmann vil i snitt bruke 5.808 kr,- på julegaver i 2020</vt:lpstr>
      <vt:lpstr>Beløpet man skal bruke på julegaver stiger med alderen</vt:lpstr>
      <vt:lpstr>Barna får de dyreste gavene også i  2020</vt:lpstr>
      <vt:lpstr>Gitt med omtanke er det viktigste kjennetegnet på en god julegave</vt:lpstr>
      <vt:lpstr>Oppsummering og hovedfunn</vt:lpstr>
      <vt:lpstr>Oppsummering av hovedfunn</vt:lpstr>
      <vt:lpstr>Vedlegg</vt:lpstr>
      <vt:lpstr>Demografisk fordeling</vt:lpstr>
      <vt:lpstr>Feilmarginer Feilmarginverdiene ved et 95 % konfidensintervall for et utvalg basestørrelser og prosentfordelinger. </vt:lpstr>
      <vt:lpstr>Takk for oppmerksomheten! Prosjektleder +47 41040145//morten.island@responsanalyse.no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Gretteberg Meyer</dc:creator>
  <cp:lastModifiedBy>Marte Ottemo</cp:lastModifiedBy>
  <cp:revision>607</cp:revision>
  <dcterms:modified xsi:type="dcterms:W3CDTF">2020-11-02T10:21:01Z</dcterms:modified>
</cp:coreProperties>
</file>